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2" r:id="rId2"/>
    <p:sldMasterId id="2147483764" r:id="rId3"/>
    <p:sldMasterId id="2147483768" r:id="rId4"/>
    <p:sldMasterId id="2147483772" r:id="rId5"/>
    <p:sldMasterId id="2147483774" r:id="rId6"/>
  </p:sldMasterIdLst>
  <p:sldIdLst>
    <p:sldId id="256" r:id="rId7"/>
    <p:sldId id="274" r:id="rId8"/>
    <p:sldId id="275" r:id="rId9"/>
    <p:sldId id="276" r:id="rId10"/>
    <p:sldId id="264" r:id="rId11"/>
    <p:sldId id="265" r:id="rId12"/>
    <p:sldId id="277" r:id="rId13"/>
    <p:sldId id="278" r:id="rId14"/>
    <p:sldId id="269" r:id="rId15"/>
    <p:sldId id="279" r:id="rId16"/>
    <p:sldId id="281" r:id="rId17"/>
    <p:sldId id="282" r:id="rId18"/>
    <p:sldId id="283" r:id="rId19"/>
    <p:sldId id="267" r:id="rId20"/>
    <p:sldId id="285" r:id="rId21"/>
    <p:sldId id="286" r:id="rId22"/>
    <p:sldId id="288" r:id="rId23"/>
    <p:sldId id="291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9C8"/>
    <a:srgbClr val="F2F2F2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5" autoAdjust="0"/>
    <p:restoredTop sz="94660"/>
  </p:normalViewPr>
  <p:slideViewPr>
    <p:cSldViewPr>
      <p:cViewPr varScale="1">
        <p:scale>
          <a:sx n="58" d="100"/>
          <a:sy n="58" d="100"/>
        </p:scale>
        <p:origin x="4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26CE-2C1E-4E63-96CB-928E471AE326}" type="datetimeFigureOut">
              <a:rPr lang="en-US" smtClean="0"/>
              <a:pPr/>
              <a:t>11.09.2019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1BB9-C0A7-4C98-9683-D2B9CD78C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26CE-2C1E-4E63-96CB-928E471AE326}" type="datetimeFigureOut">
              <a:rPr lang="en-US" smtClean="0"/>
              <a:pPr/>
              <a:t>11.09.2019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1BB9-C0A7-4C98-9683-D2B9CD78C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26CE-2C1E-4E63-96CB-928E471AE326}" type="datetimeFigureOut">
              <a:rPr lang="en-US" smtClean="0"/>
              <a:pPr/>
              <a:t>11.09.2019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1BB9-C0A7-4C98-9683-D2B9CD78C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96373-644A-4C52-8A78-E7AF44E32D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96373-644A-4C52-8A78-E7AF44E32D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96373-644A-4C52-8A78-E7AF44E32D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96373-644A-4C52-8A78-E7AF44E32D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BC29D-5C67-40EE-8ECB-927727E801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792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26CE-2C1E-4E63-96CB-928E471AE326}" type="datetimeFigureOut">
              <a:rPr lang="en-US" smtClean="0"/>
              <a:pPr/>
              <a:t>11.09.2019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1BB9-C0A7-4C98-9683-D2B9CD78C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26CE-2C1E-4E63-96CB-928E471AE326}" type="datetimeFigureOut">
              <a:rPr lang="en-US" smtClean="0"/>
              <a:pPr/>
              <a:t>11.09.2019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1BB9-C0A7-4C98-9683-D2B9CD78C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26CE-2C1E-4E63-96CB-928E471AE326}" type="datetimeFigureOut">
              <a:rPr lang="en-US" smtClean="0"/>
              <a:pPr/>
              <a:t>11.09.2019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1BB9-C0A7-4C98-9683-D2B9CD78C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26CE-2C1E-4E63-96CB-928E471AE326}" type="datetimeFigureOut">
              <a:rPr lang="en-US" smtClean="0"/>
              <a:pPr/>
              <a:t>11.09.2019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1BB9-C0A7-4C98-9683-D2B9CD78C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26CE-2C1E-4E63-96CB-928E471AE326}" type="datetimeFigureOut">
              <a:rPr lang="en-US" smtClean="0"/>
              <a:pPr/>
              <a:t>11.09.2019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1BB9-C0A7-4C98-9683-D2B9CD78C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26CE-2C1E-4E63-96CB-928E471AE326}" type="datetimeFigureOut">
              <a:rPr lang="en-US" smtClean="0"/>
              <a:pPr/>
              <a:t>11.09.2019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1BB9-C0A7-4C98-9683-D2B9CD78C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26CE-2C1E-4E63-96CB-928E471AE326}" type="datetimeFigureOut">
              <a:rPr lang="en-US" smtClean="0"/>
              <a:pPr/>
              <a:t>11.09.2019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1BB9-C0A7-4C98-9683-D2B9CD78C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26CE-2C1E-4E63-96CB-928E471AE326}" type="datetimeFigureOut">
              <a:rPr lang="en-US" smtClean="0"/>
              <a:pPr/>
              <a:t>11.09.2019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531BB9-C0A7-4C98-9683-D2B9CD78C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F726CE-2C1E-4E63-96CB-928E471AE326}" type="datetimeFigureOut">
              <a:rPr lang="en-US" smtClean="0"/>
              <a:pPr/>
              <a:t>11.09.2019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531BB9-C0A7-4C98-9683-D2B9CD78C52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1006A-CA7E-4F33-BF0E-2A4CF477191A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1006A-CA7E-4F33-BF0E-2A4CF477191A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1006A-CA7E-4F33-BF0E-2A4CF477191A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1006A-CA7E-4F33-BF0E-2A4CF477191A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szintű felsorolásjeles szöveg</a:t>
            </a:r>
          </a:p>
          <a:p>
            <a:pPr lvl="2"/>
            <a:r>
              <a:rPr lang="hu-HU" altLang="en-US" smtClean="0"/>
              <a:t>Harmadik szintű felsorolásjeles szöveg</a:t>
            </a:r>
          </a:p>
          <a:p>
            <a:pPr lvl="3"/>
            <a:r>
              <a:rPr lang="hu-HU" altLang="en-US" smtClean="0"/>
              <a:t> Negyedik szintű felsorolásjeles szöveg</a:t>
            </a:r>
          </a:p>
          <a:p>
            <a:pPr lvl="4"/>
            <a:r>
              <a:rPr lang="hu-HU" altLang="en-US" smtClean="0"/>
              <a:t>Ötödik szintű felsorolásjeles szöveg</a:t>
            </a:r>
          </a:p>
          <a:p>
            <a:pPr lvl="1"/>
            <a:endParaRPr lang="hu-HU" altLang="en-US" smtClean="0"/>
          </a:p>
          <a:p>
            <a:pPr lvl="2"/>
            <a:endParaRPr lang="hu-HU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33DE24-6D6A-4961-A1A0-B9072E2426FC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5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anose="0204050305040603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anose="0204050305040603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anose="0204050305040603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anose="020405030504060302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367" y="116632"/>
            <a:ext cx="8439266" cy="1584176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4800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A szláv kultúrák</a:t>
            </a:r>
            <a:r>
              <a:rPr lang="en-US" sz="4800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4800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hu-HU" sz="4800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összefoglaló áttekintése</a:t>
            </a:r>
            <a:endParaRPr lang="en-US" sz="4800" spc="5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 descr="http://st.depositphotos.com/1004338/2715/v/950/depositphotos_27156511-Ucrainian-national-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7" b="7812"/>
          <a:stretch>
            <a:fillRect/>
          </a:stretch>
        </p:blipFill>
        <p:spPr bwMode="auto">
          <a:xfrm>
            <a:off x="-108520" y="1785071"/>
            <a:ext cx="9361040" cy="3287858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30786" y="5373216"/>
            <a:ext cx="7882428" cy="936104"/>
          </a:xfrm>
          <a:prstGeom prst="rect">
            <a:avLst/>
          </a:prstGeom>
          <a:ln>
            <a:noFill/>
          </a:ln>
        </p:spPr>
        <p:txBody>
          <a:bodyPr vert="horz" lIns="0" tIns="0" rIns="18288" bIns="0" numCol="1" anchor="b">
            <a:prstTxWarp prst="textPlain">
              <a:avLst/>
            </a:prstTxWarp>
            <a:normAutofit fontScale="7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800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A szláv</a:t>
            </a:r>
            <a:br>
              <a:rPr lang="hu-HU" sz="4800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hu-HU" sz="4800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történelmi-kulturális típus</a:t>
            </a:r>
            <a:endParaRPr lang="en-US" sz="4800" spc="5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92" y="2636912"/>
            <a:ext cx="5668607" cy="4221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526" y="0"/>
            <a:ext cx="2378474" cy="2299717"/>
          </a:xfrm>
          <a:prstGeom prst="rect">
            <a:avLst/>
          </a:prstGeom>
        </p:spPr>
      </p:pic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85750"/>
            <a:ext cx="8534400" cy="3287713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Tx/>
              <a:buAutoNum type="romanUcPeriod" startAt="3"/>
            </a:pPr>
            <a:r>
              <a:rPr lang="hu-HU" sz="2400" b="1" dirty="0" smtClean="0"/>
              <a:t>A folklór adatai (A szlávok világképe)</a:t>
            </a:r>
            <a:endParaRPr lang="hu-HU" sz="2400" dirty="0" smtClean="0"/>
          </a:p>
          <a:p>
            <a:pPr marL="812800" indent="-812800" eaLnBrk="1" hangingPunct="1">
              <a:lnSpc>
                <a:spcPct val="90000"/>
              </a:lnSpc>
              <a:spcBef>
                <a:spcPct val="10000"/>
              </a:spcBef>
              <a:spcAft>
                <a:spcPts val="238"/>
              </a:spcAft>
              <a:buFontTx/>
              <a:buNone/>
            </a:pPr>
            <a:r>
              <a:rPr lang="hu-HU" sz="2000" dirty="0" smtClean="0"/>
              <a:t>A világkép alapja – a mezőgazdasági kalendárium.</a:t>
            </a:r>
          </a:p>
          <a:p>
            <a:pPr marL="812800" indent="-812800" eaLnBrk="1" hangingPunct="1">
              <a:lnSpc>
                <a:spcPct val="90000"/>
              </a:lnSpc>
              <a:spcBef>
                <a:spcPct val="10000"/>
              </a:spcBef>
              <a:spcAft>
                <a:spcPts val="238"/>
              </a:spcAft>
              <a:buFontTx/>
              <a:buNone/>
            </a:pPr>
            <a:r>
              <a:rPr lang="hu-HU" sz="2000" dirty="0" smtClean="0"/>
              <a:t>A világ központja / tengelye – a világfa:</a:t>
            </a:r>
          </a:p>
          <a:p>
            <a:pPr marL="355600" lvl="1" indent="-268288" eaLnBrk="1" hangingPunct="1">
              <a:lnSpc>
                <a:spcPct val="90000"/>
              </a:lnSpc>
              <a:spcBef>
                <a:spcPct val="10000"/>
              </a:spcBef>
              <a:spcAft>
                <a:spcPts val="238"/>
              </a:spcAft>
            </a:pPr>
            <a:r>
              <a:rPr lang="hu-HU" sz="2000" dirty="0" smtClean="0"/>
              <a:t>összefogja a három szférát (ég, föld, alvilág)</a:t>
            </a:r>
            <a:br>
              <a:rPr lang="hu-HU" sz="2000" dirty="0" smtClean="0"/>
            </a:br>
            <a:r>
              <a:rPr lang="hu-HU" sz="2000" dirty="0" smtClean="0"/>
              <a:t>és az időt,</a:t>
            </a:r>
          </a:p>
          <a:p>
            <a:pPr marL="355600" lvl="1" indent="-268288" eaLnBrk="1" hangingPunct="1">
              <a:lnSpc>
                <a:spcPct val="90000"/>
              </a:lnSpc>
              <a:spcBef>
                <a:spcPct val="10000"/>
              </a:spcBef>
              <a:spcAft>
                <a:spcPts val="238"/>
              </a:spcAft>
            </a:pPr>
            <a:r>
              <a:rPr lang="hu-HU" sz="2000" dirty="0" smtClean="0"/>
              <a:t>színjeit szakrális (szent) vagy khtonikus (alvilági)</a:t>
            </a:r>
            <a:r>
              <a:rPr lang="en-US" sz="2000" dirty="0" smtClean="0"/>
              <a:t> </a:t>
            </a:r>
            <a:r>
              <a:rPr lang="hu-HU" sz="2000" dirty="0" smtClean="0"/>
              <a:t>állatok</a:t>
            </a:r>
            <a:br>
              <a:rPr lang="hu-HU" sz="2000" dirty="0" smtClean="0"/>
            </a:br>
            <a:r>
              <a:rPr lang="hu-HU" sz="2000" dirty="0" smtClean="0"/>
              <a:t>(madarak, méhek, kígyó) képviselik,</a:t>
            </a:r>
          </a:p>
          <a:p>
            <a:pPr marL="355600" lvl="1" indent="-268288" eaLnBrk="1" hangingPunct="1">
              <a:lnSpc>
                <a:spcPct val="90000"/>
              </a:lnSpc>
              <a:spcBef>
                <a:spcPct val="10000"/>
              </a:spcBef>
              <a:spcAft>
                <a:spcPts val="238"/>
              </a:spcAft>
            </a:pPr>
            <a:r>
              <a:rPr lang="hu-HU" sz="2000" dirty="0" smtClean="0"/>
              <a:t>a háromfejű istenség, Triglav istenben </a:t>
            </a:r>
            <a:r>
              <a:rPr lang="en-US" sz="2000" dirty="0" smtClean="0"/>
              <a:t> </a:t>
            </a:r>
            <a:r>
              <a:rPr lang="hu-HU" sz="2000" dirty="0" smtClean="0"/>
              <a:t>testesül.</a:t>
            </a: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4F5FD"/>
              </a:clrFrom>
              <a:clrTo>
                <a:srgbClr val="E4F5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0" t="10101" r="24801" b="29000"/>
          <a:stretch/>
        </p:blipFill>
        <p:spPr>
          <a:xfrm>
            <a:off x="539552" y="3224836"/>
            <a:ext cx="2160240" cy="360000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0142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74638"/>
            <a:ext cx="8643937" cy="706437"/>
          </a:xfrm>
        </p:spPr>
        <p:txBody>
          <a:bodyPr/>
          <a:lstStyle/>
          <a:p>
            <a:pPr eaLnBrk="1" hangingPunct="1">
              <a:defRPr/>
            </a:pPr>
            <a:r>
              <a:rPr lang="hu-HU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 szláv etnikum történelmi „megjelenése”</a:t>
            </a:r>
            <a:endParaRPr lang="en-US" sz="3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10444"/>
            <a:ext cx="8135938" cy="5400600"/>
          </a:xfrm>
        </p:spPr>
        <p:txBody>
          <a:bodyPr>
            <a:normAutofit/>
          </a:bodyPr>
          <a:lstStyle/>
          <a:p>
            <a:pPr marL="355600" indent="-336550" eaLnBrk="1" hangingPunct="1">
              <a:buFontTx/>
              <a:buAutoNum type="arabicPeriod"/>
              <a:defRPr/>
            </a:pPr>
            <a:r>
              <a:rPr lang="hu-HU" sz="2000" dirty="0" smtClean="0">
                <a:latin typeface="Cambria" panose="02040503050406030204" pitchFamily="18" charset="0"/>
              </a:rPr>
              <a:t>Az első történelmi adatok:</a:t>
            </a:r>
          </a:p>
          <a:p>
            <a:pPr marL="625475" lvl="1" indent="-269875" eaLnBrk="1" hangingPunct="1">
              <a:buFontTx/>
              <a:buNone/>
              <a:defRPr/>
            </a:pPr>
            <a:r>
              <a:rPr lang="hu-HU" sz="2000" baseline="24000" dirty="0" smtClean="0">
                <a:latin typeface="Cambria" panose="02040503050406030204" pitchFamily="18" charset="0"/>
                <a:sym typeface="Symbol" pitchFamily="18" charset="2"/>
              </a:rPr>
              <a:t></a:t>
            </a:r>
            <a:r>
              <a:rPr lang="hu-HU" sz="2000" dirty="0" smtClean="0">
                <a:latin typeface="Cambria" panose="02040503050406030204" pitchFamily="18" charset="0"/>
                <a:sym typeface="Symbol" pitchFamily="18" charset="2"/>
              </a:rPr>
              <a:t>  </a:t>
            </a:r>
            <a:r>
              <a:rPr lang="hu-HU" sz="2000" dirty="0" smtClean="0">
                <a:latin typeface="Cambria" panose="02040503050406030204" pitchFamily="18" charset="0"/>
              </a:rPr>
              <a:t>Jordanes gót történetíró latinul (552)</a:t>
            </a:r>
          </a:p>
          <a:p>
            <a:pPr marL="625475" lvl="1" indent="-269875" eaLnBrk="1" hangingPunct="1">
              <a:buFontTx/>
              <a:buNone/>
              <a:defRPr/>
            </a:pPr>
            <a:r>
              <a:rPr lang="hu-HU" sz="2000" baseline="24000" dirty="0" smtClean="0">
                <a:latin typeface="Cambria" panose="02040503050406030204" pitchFamily="18" charset="0"/>
                <a:sym typeface="Symbol" pitchFamily="18" charset="2"/>
              </a:rPr>
              <a:t></a:t>
            </a:r>
            <a:r>
              <a:rPr lang="hu-HU" sz="2000" baseline="30000" dirty="0" smtClean="0">
                <a:latin typeface="Cambria" panose="02040503050406030204" pitchFamily="18" charset="0"/>
                <a:sym typeface="Symbol" pitchFamily="18" charset="2"/>
              </a:rPr>
              <a:t>  </a:t>
            </a:r>
            <a:r>
              <a:rPr lang="hu-HU" sz="2000" dirty="0" smtClean="0">
                <a:latin typeface="Cambria" panose="02040503050406030204" pitchFamily="18" charset="0"/>
              </a:rPr>
              <a:t>Prokopius bizánci történetíró (6. sz.)</a:t>
            </a:r>
            <a:br>
              <a:rPr lang="hu-HU" sz="2000" dirty="0" smtClean="0">
                <a:latin typeface="Cambria" panose="02040503050406030204" pitchFamily="18" charset="0"/>
              </a:rPr>
            </a:br>
            <a:r>
              <a:rPr lang="hu-HU" sz="2000" dirty="0" smtClean="0">
                <a:latin typeface="Cambria" panose="02040503050406030204" pitchFamily="18" charset="0"/>
              </a:rPr>
              <a:t>Az etnogenezis:</a:t>
            </a:r>
            <a:br>
              <a:rPr lang="hu-HU" sz="2000" dirty="0" smtClean="0">
                <a:latin typeface="Cambria" panose="02040503050406030204" pitchFamily="18" charset="0"/>
              </a:rPr>
            </a:br>
            <a:r>
              <a:rPr lang="hu-HU" sz="2000" dirty="0" smtClean="0">
                <a:latin typeface="Cambria" panose="02040503050406030204" pitchFamily="18" charset="0"/>
              </a:rPr>
              <a:t>vénetek</a:t>
            </a:r>
            <a:br>
              <a:rPr lang="hu-HU" sz="2000" dirty="0" smtClean="0">
                <a:latin typeface="Cambria" panose="02040503050406030204" pitchFamily="18" charset="0"/>
              </a:rPr>
            </a:br>
            <a:r>
              <a:rPr lang="hu-HU" sz="2000" dirty="0" smtClean="0">
                <a:latin typeface="Cambria" panose="02040503050406030204" pitchFamily="18" charset="0"/>
              </a:rPr>
              <a:t>(Tacitus: az i.sz. kezdetén az oikumené szélén laknak)</a:t>
            </a:r>
            <a:br>
              <a:rPr lang="hu-HU" sz="2000" dirty="0" smtClean="0">
                <a:latin typeface="Cambria" panose="02040503050406030204" pitchFamily="18" charset="0"/>
              </a:rPr>
            </a:br>
            <a:r>
              <a:rPr lang="hu-HU" sz="2000" dirty="0" smtClean="0">
                <a:latin typeface="Cambria" panose="02040503050406030204" pitchFamily="18" charset="0"/>
                <a:sym typeface="Wingdings" pitchFamily="2" charset="2"/>
              </a:rPr>
              <a:t></a:t>
            </a:r>
            <a:r>
              <a:rPr lang="hu-HU" sz="2000" dirty="0" smtClean="0">
                <a:latin typeface="Cambria" panose="02040503050406030204" pitchFamily="18" charset="0"/>
              </a:rPr>
              <a:t> antok (a 6.–7. századi források) és</a:t>
            </a:r>
            <a:br>
              <a:rPr lang="hu-HU" sz="2000" dirty="0" smtClean="0">
                <a:latin typeface="Cambria" panose="02040503050406030204" pitchFamily="18" charset="0"/>
              </a:rPr>
            </a:br>
            <a:r>
              <a:rPr lang="hu-HU" sz="2000" dirty="0" smtClean="0">
                <a:latin typeface="Cambria" panose="02040503050406030204" pitchFamily="18" charset="0"/>
                <a:sym typeface="Wingdings" pitchFamily="2" charset="2"/>
              </a:rPr>
              <a:t></a:t>
            </a:r>
            <a:r>
              <a:rPr lang="hu-HU" sz="2000" dirty="0" smtClean="0">
                <a:latin typeface="Cambria" panose="02040503050406030204" pitchFamily="18" charset="0"/>
              </a:rPr>
              <a:t> szklavenok</a:t>
            </a:r>
            <a:br>
              <a:rPr lang="hu-HU" sz="2000" dirty="0" smtClean="0">
                <a:latin typeface="Cambria" panose="02040503050406030204" pitchFamily="18" charset="0"/>
              </a:rPr>
            </a:br>
            <a:r>
              <a:rPr lang="hu-HU" sz="2000" dirty="0" smtClean="0">
                <a:latin typeface="Cambria" panose="02040503050406030204" pitchFamily="18" charset="0"/>
              </a:rPr>
              <a:t>(a legelterjedtebb etnonima-népnév</a:t>
            </a:r>
            <a:br>
              <a:rPr lang="hu-HU" sz="2000" dirty="0" smtClean="0">
                <a:latin typeface="Cambria" panose="02040503050406030204" pitchFamily="18" charset="0"/>
              </a:rPr>
            </a:br>
            <a:r>
              <a:rPr lang="hu-HU" sz="2000" dirty="0" smtClean="0">
                <a:latin typeface="Cambria" panose="02040503050406030204" pitchFamily="18" charset="0"/>
              </a:rPr>
              <a:t> latin és görög forrásokban).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endParaRPr lang="hu-HU" sz="2000" dirty="0" smtClean="0">
              <a:latin typeface="Cambria" panose="02040503050406030204" pitchFamily="18" charset="0"/>
            </a:endParaRPr>
          </a:p>
          <a:p>
            <a:pPr marL="355600" indent="-355600" eaLnBrk="1" hangingPunct="1">
              <a:buFontTx/>
              <a:buAutoNum type="arabicPeriod"/>
              <a:defRPr/>
            </a:pPr>
            <a:r>
              <a:rPr lang="hu-HU" sz="2000" dirty="0" smtClean="0">
                <a:latin typeface="Cambria" panose="02040503050406030204" pitchFamily="18" charset="0"/>
              </a:rPr>
              <a:t>Az önmegnevezés:</a:t>
            </a:r>
          </a:p>
          <a:p>
            <a:pPr marL="355600" indent="-355600" eaLnBrk="1" hangingPunct="1">
              <a:buFontTx/>
              <a:buNone/>
              <a:defRPr/>
            </a:pPr>
            <a:r>
              <a:rPr lang="hu-HU" sz="2000" dirty="0" smtClean="0">
                <a:latin typeface="Cambria" panose="02040503050406030204" pitchFamily="18" charset="0"/>
              </a:rPr>
              <a:t>	 szlovene (</a:t>
            </a:r>
            <a:r>
              <a:rPr lang="hu-HU" sz="2000" i="1" dirty="0" smtClean="0">
                <a:latin typeface="Cambria" panose="02040503050406030204" pitchFamily="18" charset="0"/>
              </a:rPr>
              <a:t>gör.</a:t>
            </a:r>
            <a:r>
              <a:rPr lang="hu-HU" sz="2000" dirty="0" smtClean="0">
                <a:latin typeface="Cambria" panose="02040503050406030204" pitchFamily="18" charset="0"/>
              </a:rPr>
              <a:t> szklavenok / szklavinok)</a:t>
            </a:r>
            <a:br>
              <a:rPr lang="hu-HU" sz="2000" dirty="0" smtClean="0">
                <a:latin typeface="Cambria" panose="02040503050406030204" pitchFamily="18" charset="0"/>
              </a:rPr>
            </a:br>
            <a:r>
              <a:rPr lang="hu-HU" sz="2000" dirty="0" smtClean="0">
                <a:latin typeface="Cambria" panose="02040503050406030204" pitchFamily="18" charset="0"/>
              </a:rPr>
              <a:t> a „szó” / „szlovo”-ból (a többiek –</a:t>
            </a:r>
            <a:br>
              <a:rPr lang="hu-HU" sz="2000" dirty="0" smtClean="0">
                <a:latin typeface="Cambria" panose="02040503050406030204" pitchFamily="18" charset="0"/>
              </a:rPr>
            </a:br>
            <a:r>
              <a:rPr lang="hu-HU" sz="2000" dirty="0" smtClean="0">
                <a:latin typeface="Cambria" panose="02040503050406030204" pitchFamily="18" charset="0"/>
              </a:rPr>
              <a:t> „némák”/ „nemci”/ „németek” vagy</a:t>
            </a:r>
            <a:br>
              <a:rPr lang="hu-HU" sz="2000" dirty="0" smtClean="0">
                <a:latin typeface="Cambria" panose="02040503050406030204" pitchFamily="18" charset="0"/>
              </a:rPr>
            </a:br>
            <a:r>
              <a:rPr lang="hu-HU" sz="2000" dirty="0" smtClean="0">
                <a:latin typeface="Cambria" panose="02040503050406030204" pitchFamily="18" charset="0"/>
              </a:rPr>
              <a:t> idegenek – „</a:t>
            </a:r>
            <a:r>
              <a:rPr lang="ru-RU" sz="2000" dirty="0" smtClean="0">
                <a:latin typeface="Cambria" panose="02040503050406030204" pitchFamily="18" charset="0"/>
              </a:rPr>
              <a:t>чуждые / чужые</a:t>
            </a:r>
            <a:r>
              <a:rPr lang="hu-HU" sz="2000" dirty="0" smtClean="0">
                <a:latin typeface="Cambria" panose="02040503050406030204" pitchFamily="18" charset="0"/>
              </a:rPr>
              <a:t>” </a:t>
            </a:r>
            <a:r>
              <a:rPr lang="hu-HU" sz="2000" dirty="0" smtClean="0">
                <a:latin typeface="Cambria" panose="02040503050406030204" pitchFamily="18" charset="0"/>
                <a:sym typeface="Wingdings" pitchFamily="2" charset="2"/>
              </a:rPr>
              <a:t></a:t>
            </a:r>
            <a:br>
              <a:rPr lang="hu-HU" sz="2000" dirty="0" smtClean="0">
                <a:latin typeface="Cambria" panose="02040503050406030204" pitchFamily="18" charset="0"/>
                <a:sym typeface="Wingdings" pitchFamily="2" charset="2"/>
              </a:rPr>
            </a:br>
            <a:r>
              <a:rPr lang="hu-HU" sz="2000" dirty="0" smtClean="0">
                <a:latin typeface="Cambria" panose="02040503050406030204" pitchFamily="18" charset="0"/>
              </a:rPr>
              <a:t>„csud” a finnugor népek szláv etnonimja)</a:t>
            </a:r>
            <a:endParaRPr lang="en-US" sz="2000" dirty="0" smtClean="0">
              <a:latin typeface="Cambria" panose="02040503050406030204" pitchFamily="18" charset="0"/>
            </a:endParaRPr>
          </a:p>
        </p:txBody>
      </p:sp>
      <p:pic>
        <p:nvPicPr>
          <p:cNvPr id="9222" name="Picture 10" descr="Gnjeydovskij klad 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FC0BC"/>
              </a:clrFrom>
              <a:clrTo>
                <a:srgbClr val="DFC0BC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59500" y="2925763"/>
            <a:ext cx="269875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8075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95" y="836712"/>
            <a:ext cx="8229600" cy="1143000"/>
          </a:xfrm>
        </p:spPr>
        <p:txBody>
          <a:bodyPr/>
          <a:lstStyle/>
          <a:p>
            <a:r>
              <a:rPr lang="hu-H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szlávok „európaivá válásának” feltételei (7.-8. századtól)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67" y="2564904"/>
            <a:ext cx="8229600" cy="3124944"/>
          </a:xfrm>
        </p:spPr>
        <p:txBody>
          <a:bodyPr/>
          <a:lstStyle/>
          <a:p>
            <a:pPr marL="647700" indent="-64770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hu-HU" sz="2400" dirty="0">
                <a:solidFill>
                  <a:srgbClr val="000000"/>
                </a:solidFill>
                <a:latin typeface="Cambria" panose="02040503050406030204" pitchFamily="18" charset="0"/>
              </a:rPr>
              <a:t>Kellett a korabeli európai államokhoz hasonló </a:t>
            </a:r>
            <a:r>
              <a:rPr lang="hu-H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állami szerveződés</a:t>
            </a:r>
            <a:r>
              <a:rPr lang="hu-HU" sz="2400" dirty="0">
                <a:solidFill>
                  <a:srgbClr val="000000"/>
                </a:solidFill>
                <a:latin typeface="Cambria" panose="02040503050406030204" pitchFamily="18" charset="0"/>
              </a:rPr>
              <a:t>, amely biztosítja a kultúra hátterét (társadalmi, gazdasági, folytonossági, béke). </a:t>
            </a:r>
          </a:p>
          <a:p>
            <a:pPr marL="647700" indent="-64770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hu-HU" sz="2400" dirty="0">
                <a:solidFill>
                  <a:srgbClr val="000000"/>
                </a:solidFill>
                <a:latin typeface="Cambria" panose="02040503050406030204" pitchFamily="18" charset="0"/>
              </a:rPr>
              <a:t>Kellett olyan szellemi színtér és „nyelv”, amelyek lehetőséget biztosítanak a kulturális környezettel való kommunikációra – </a:t>
            </a:r>
            <a:r>
              <a:rPr lang="hu-H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vallás</a:t>
            </a:r>
            <a:r>
              <a:rPr lang="hu-HU" sz="24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647700" indent="-64770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hu-HU" sz="2400" dirty="0">
                <a:solidFill>
                  <a:srgbClr val="000000"/>
                </a:solidFill>
                <a:latin typeface="Cambria" panose="02040503050406030204" pitchFamily="18" charset="0"/>
              </a:rPr>
              <a:t>Kellett létrehozni a kultúra saját nyelvét </a:t>
            </a:r>
            <a:r>
              <a:rPr lang="hu-H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 írásbeliség</a:t>
            </a:r>
            <a:r>
              <a:rPr lang="hu-HU" sz="2400" dirty="0">
                <a:solidFill>
                  <a:srgbClr val="000000"/>
                </a:solidFill>
                <a:latin typeface="Cambria" panose="02040503050406030204" pitchFamily="18" charset="0"/>
              </a:rPr>
              <a:t>et.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2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2928938"/>
            <a:ext cx="8362950" cy="1714500"/>
          </a:xfrm>
        </p:spPr>
        <p:txBody>
          <a:bodyPr/>
          <a:lstStyle/>
          <a:p>
            <a:pPr marL="571500" indent="-571500" algn="ctr">
              <a:defRPr/>
            </a:pPr>
            <a:r>
              <a:rPr lang="hu-HU" sz="6000" b="1" dirty="0" smtClean="0">
                <a:solidFill>
                  <a:srgbClr val="00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Az első szláv államok</a:t>
            </a:r>
            <a:br>
              <a:rPr lang="hu-HU" sz="6000" b="1" dirty="0" smtClean="0">
                <a:solidFill>
                  <a:srgbClr val="00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</a:br>
            <a:r>
              <a:rPr lang="hu-HU" sz="6000" b="1" dirty="0" smtClean="0">
                <a:solidFill>
                  <a:srgbClr val="00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keletkezése</a:t>
            </a:r>
            <a:endParaRPr lang="en-US" sz="6000" b="1" dirty="0" smtClean="0">
              <a:solidFill>
                <a:srgbClr val="006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821338" y="0"/>
            <a:ext cx="5501324" cy="10527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sz="2800" b="1" dirty="0"/>
              <a:t>Dél Európában, a Balkánon: 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en-US" sz="2800" b="1" dirty="0" smtClean="0"/>
              <a:t>A</a:t>
            </a:r>
            <a:r>
              <a:rPr lang="hu-HU" sz="2800" b="1" dirty="0" smtClean="0"/>
              <a:t>z első </a:t>
            </a:r>
            <a:r>
              <a:rPr lang="hu-HU" sz="2800" b="1" dirty="0"/>
              <a:t>Bolgár </a:t>
            </a:r>
            <a:r>
              <a:rPr lang="hu-HU" sz="2800" b="1" dirty="0" smtClean="0"/>
              <a:t>cárság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03848" y="1052736"/>
            <a:ext cx="5688632" cy="4666828"/>
          </a:xfrm>
        </p:spPr>
        <p:txBody>
          <a:bodyPr/>
          <a:lstStyle/>
          <a:p>
            <a:pPr marL="714375" eaLnBrk="1" hangingPunct="1">
              <a:buFont typeface="Wingdings" panose="05000000000000000000" pitchFamily="2" charset="2"/>
              <a:buChar char="Ø"/>
              <a:tabLst>
                <a:tab pos="714375" algn="l"/>
              </a:tabLst>
              <a:defRPr/>
            </a:pPr>
            <a:r>
              <a:rPr lang="hu-HU" sz="2000" dirty="0" smtClean="0"/>
              <a:t>Fenyegető nagyhatalmi  szomszéd</a:t>
            </a:r>
            <a:br>
              <a:rPr lang="hu-HU" sz="2000" dirty="0" smtClean="0"/>
            </a:br>
            <a:r>
              <a:rPr lang="hu-HU" sz="2000" dirty="0" smtClean="0"/>
              <a:t>(Bizánc Birodalom)</a:t>
            </a:r>
          </a:p>
          <a:p>
            <a:pPr marL="714375" eaLnBrk="1" hangingPunct="1">
              <a:buFont typeface="Wingdings" panose="05000000000000000000" pitchFamily="2" charset="2"/>
              <a:buChar char="Ø"/>
              <a:tabLst>
                <a:tab pos="714375" algn="l"/>
              </a:tabLst>
              <a:defRPr/>
            </a:pPr>
            <a:r>
              <a:rPr lang="hu-HU" sz="2000" dirty="0" smtClean="0"/>
              <a:t>Három </a:t>
            </a:r>
            <a:r>
              <a:rPr lang="hu-HU" sz="2000" dirty="0"/>
              <a:t>etnikai és </a:t>
            </a:r>
            <a:r>
              <a:rPr lang="hu-HU" sz="2000" dirty="0" smtClean="0"/>
              <a:t>kulturális összetevő:</a:t>
            </a:r>
          </a:p>
          <a:p>
            <a:pPr marL="895350" indent="-180975" eaLnBrk="1" hangingPunct="1">
              <a:tabLst>
                <a:tab pos="895350" algn="l"/>
              </a:tabLst>
              <a:defRPr/>
            </a:pPr>
            <a:r>
              <a:rPr lang="hu-HU" sz="2000" dirty="0" smtClean="0"/>
              <a:t>őslakós trákok</a:t>
            </a:r>
          </a:p>
          <a:p>
            <a:pPr marL="895350" indent="-180975" eaLnBrk="1" hangingPunct="1">
              <a:tabLst>
                <a:tab pos="895350" algn="l"/>
              </a:tabLst>
              <a:defRPr/>
            </a:pPr>
            <a:r>
              <a:rPr lang="hu-HU" sz="2000" dirty="0" smtClean="0"/>
              <a:t>betelepülő szláv </a:t>
            </a:r>
            <a:r>
              <a:rPr lang="hu-HU" altLang="en-US" sz="2000" dirty="0" smtClean="0">
                <a:latin typeface="Georgia" panose="02040502050405020303" pitchFamily="18" charset="0"/>
              </a:rPr>
              <a:t>törzsek </a:t>
            </a:r>
            <a:r>
              <a:rPr lang="hu-HU" altLang="en-US" sz="2000" dirty="0">
                <a:latin typeface="Georgia" panose="02040502050405020303" pitchFamily="18" charset="0"/>
              </a:rPr>
              <a:t>(4. </a:t>
            </a:r>
            <a:r>
              <a:rPr lang="hu-HU" altLang="en-US" sz="2000" dirty="0" smtClean="0">
                <a:latin typeface="Georgia" panose="02040502050405020303" pitchFamily="18" charset="0"/>
              </a:rPr>
              <a:t>századtól)</a:t>
            </a:r>
          </a:p>
          <a:p>
            <a:pPr marL="895350" indent="-180975" eaLnBrk="1" hangingPunct="1">
              <a:spcAft>
                <a:spcPts val="1200"/>
              </a:spcAft>
              <a:tabLst>
                <a:tab pos="895350" algn="l"/>
              </a:tabLst>
              <a:defRPr/>
            </a:pPr>
            <a:r>
              <a:rPr lang="hu-HU" altLang="en-US" sz="2000" dirty="0" smtClean="0">
                <a:latin typeface="Georgia" panose="02040502050405020303" pitchFamily="18" charset="0"/>
              </a:rPr>
              <a:t>türk </a:t>
            </a:r>
            <a:r>
              <a:rPr lang="hu-HU" altLang="en-US" sz="2000" dirty="0">
                <a:latin typeface="Georgia" panose="02040502050405020303" pitchFamily="18" charset="0"/>
              </a:rPr>
              <a:t>(török) óbolgár </a:t>
            </a:r>
            <a:r>
              <a:rPr lang="hu-HU" altLang="en-US" sz="2000" dirty="0" smtClean="0">
                <a:latin typeface="Georgia" panose="02040502050405020303" pitchFamily="18" charset="0"/>
              </a:rPr>
              <a:t>törzsek Aszparuh </a:t>
            </a:r>
            <a:r>
              <a:rPr lang="hu-HU" altLang="en-US" sz="2000" dirty="0">
                <a:latin typeface="Georgia" panose="02040502050405020303" pitchFamily="18" charset="0"/>
              </a:rPr>
              <a:t>kán vezetése </a:t>
            </a:r>
            <a:r>
              <a:rPr lang="hu-HU" altLang="en-US" sz="2000" dirty="0" smtClean="0">
                <a:latin typeface="Georgia" panose="02040502050405020303" pitchFamily="18" charset="0"/>
              </a:rPr>
              <a:t>alatt</a:t>
            </a:r>
          </a:p>
          <a:p>
            <a:pPr marL="895350" indent="-180975" eaLnBrk="1" hangingPunct="1">
              <a:tabLst>
                <a:tab pos="895350" algn="l"/>
              </a:tabLst>
              <a:defRPr/>
            </a:pPr>
            <a:r>
              <a:rPr lang="hu-HU" altLang="en-US" sz="2000" dirty="0">
                <a:latin typeface="Georgia" panose="02040502050405020303" pitchFamily="18" charset="0"/>
              </a:rPr>
              <a:t>681 – az első Bolgár állam elismerése</a:t>
            </a:r>
          </a:p>
          <a:p>
            <a:pPr marL="895350" indent="-180975" eaLnBrk="1" hangingPunct="1">
              <a:tabLst>
                <a:tab pos="895350" algn="l"/>
              </a:tabLst>
              <a:defRPr/>
            </a:pPr>
            <a:r>
              <a:rPr lang="hu-HU" altLang="en-US" sz="2000" dirty="0">
                <a:latin typeface="Georgia" panose="02040502050405020303" pitchFamily="18" charset="0"/>
              </a:rPr>
              <a:t>864/5 – a kereszténység </a:t>
            </a:r>
            <a:r>
              <a:rPr lang="hu-HU" altLang="en-US" sz="2000" dirty="0" smtClean="0">
                <a:latin typeface="Georgia" panose="02040502050405020303" pitchFamily="18" charset="0"/>
              </a:rPr>
              <a:t>felvétele hivatalos állami vallássá,</a:t>
            </a:r>
            <a:endParaRPr lang="hu-HU" altLang="en-US" sz="2000" dirty="0">
              <a:latin typeface="Georgia" panose="02040502050405020303" pitchFamily="18" charset="0"/>
            </a:endParaRPr>
          </a:p>
          <a:p>
            <a:pPr marL="895350" indent="-180975" eaLnBrk="1" hangingPunct="1">
              <a:spcAft>
                <a:spcPts val="2400"/>
              </a:spcAft>
              <a:tabLst>
                <a:tab pos="895350" algn="l"/>
              </a:tabLst>
              <a:defRPr/>
            </a:pPr>
            <a:r>
              <a:rPr lang="hu-HU" altLang="en-US" sz="2000" dirty="0">
                <a:latin typeface="Georgia" panose="02040502050405020303" pitchFamily="18" charset="0"/>
              </a:rPr>
              <a:t>883 – a szláv írásbeliség  </a:t>
            </a:r>
            <a:r>
              <a:rPr lang="hu-HU" altLang="en-US" sz="2000" dirty="0" smtClean="0">
                <a:latin typeface="Georgia" panose="02040502050405020303" pitchFamily="18" charset="0"/>
              </a:rPr>
              <a:t>és nyelv a bolgár egyház és állam hivatalos „nyelve”</a:t>
            </a:r>
          </a:p>
        </p:txBody>
      </p:sp>
      <p:pic>
        <p:nvPicPr>
          <p:cNvPr id="7" name="Picture 6" descr="04 Old Bu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436"/>
            <a:ext cx="3616036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949280"/>
            <a:ext cx="871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/>
              <a:t>A délszláv középkori kultúrák </a:t>
            </a:r>
            <a:r>
              <a:rPr lang="hu-HU" altLang="en-US" sz="2200" dirty="0"/>
              <a:t>– </a:t>
            </a:r>
            <a:r>
              <a:rPr lang="hu-HU" sz="2200" dirty="0"/>
              <a:t>diszkontinuitás – időbeli és földrajzi</a:t>
            </a:r>
            <a:r>
              <a:rPr lang="hu-HU" sz="2200" dirty="0" smtClean="0"/>
              <a:t>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hu-HU" sz="2800" b="1" dirty="0" smtClean="0"/>
              <a:t>Közép Európában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693002"/>
            <a:ext cx="8229600" cy="5935414"/>
          </a:xfrm>
        </p:spPr>
        <p:txBody>
          <a:bodyPr/>
          <a:lstStyle/>
          <a:p>
            <a:pPr marL="0" lvl="1" indent="0" eaLnBrk="1" hangingPunct="1">
              <a:spcBef>
                <a:spcPts val="300"/>
              </a:spcBef>
              <a:spcAft>
                <a:spcPts val="0"/>
              </a:spcAft>
              <a:buFontTx/>
              <a:buNone/>
              <a:defRPr/>
            </a:pPr>
            <a:r>
              <a:rPr lang="hu-HU" sz="2000" b="1" dirty="0">
                <a:latin typeface="Georgia" pitchFamily="18" charset="0"/>
              </a:rPr>
              <a:t>Szamo Fejedelemsége </a:t>
            </a:r>
            <a:r>
              <a:rPr lang="hu-HU" sz="2000" dirty="0">
                <a:latin typeface="Georgia" pitchFamily="18" charset="0"/>
              </a:rPr>
              <a:t>(623–658</a:t>
            </a:r>
            <a:r>
              <a:rPr lang="hu-HU" sz="2000" dirty="0" smtClean="0">
                <a:latin typeface="Georgia" pitchFamily="18" charset="0"/>
              </a:rPr>
              <a:t>)</a:t>
            </a:r>
            <a:endParaRPr lang="hu-HU" sz="2000" dirty="0">
              <a:latin typeface="Georgia" pitchFamily="18" charset="0"/>
            </a:endParaRPr>
          </a:p>
          <a:p>
            <a:pPr marL="72000" lvl="1" indent="0" algn="r" eaLnBrk="1" hangingPunct="1"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hu-HU" sz="1600" dirty="0">
                <a:latin typeface="Georgia" pitchFamily="18" charset="0"/>
              </a:rPr>
              <a:t>Fredegar frank történetíró (7. sz</a:t>
            </a:r>
            <a:r>
              <a:rPr lang="hu-HU" sz="1600" dirty="0" smtClean="0">
                <a:latin typeface="Georgia" pitchFamily="18" charset="0"/>
              </a:rPr>
              <a:t>.) </a:t>
            </a:r>
            <a:r>
              <a:rPr lang="hu-HU" sz="1600" i="1" dirty="0" smtClean="0">
                <a:latin typeface="Georgia" pitchFamily="18" charset="0"/>
              </a:rPr>
              <a:t>Historia </a:t>
            </a:r>
            <a:r>
              <a:rPr lang="hu-HU" sz="1600" i="1" dirty="0">
                <a:latin typeface="Georgia" pitchFamily="18" charset="0"/>
              </a:rPr>
              <a:t>Francorum</a:t>
            </a:r>
            <a:r>
              <a:rPr lang="hu-HU" sz="1600" dirty="0">
                <a:latin typeface="Georgia" pitchFamily="18" charset="0"/>
              </a:rPr>
              <a:t> c. krónikája alapján,</a:t>
            </a:r>
          </a:p>
          <a:p>
            <a:pPr marL="0" lvl="1" indent="-360000" eaLnBrk="1" hangingPunct="1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hu-HU" sz="2000" b="1" dirty="0">
                <a:latin typeface="Georgia" pitchFamily="18" charset="0"/>
              </a:rPr>
              <a:t>Karantánia </a:t>
            </a:r>
            <a:r>
              <a:rPr lang="hu-HU" sz="2000" b="1" dirty="0" smtClean="0">
                <a:latin typeface="Georgia" pitchFamily="18" charset="0"/>
              </a:rPr>
              <a:t>fejedelemség </a:t>
            </a:r>
            <a:r>
              <a:rPr lang="hu-HU" sz="2000" dirty="0" smtClean="0">
                <a:latin typeface="Georgia" pitchFamily="18" charset="0"/>
              </a:rPr>
              <a:t>(</a:t>
            </a:r>
            <a:r>
              <a:rPr lang="hu-HU" sz="2000" dirty="0">
                <a:latin typeface="Georgia" pitchFamily="18" charset="0"/>
              </a:rPr>
              <a:t>7. sz. közepétől – 820-as </a:t>
            </a:r>
            <a:r>
              <a:rPr lang="hu-HU" sz="2000" dirty="0" smtClean="0">
                <a:latin typeface="Georgia" pitchFamily="18" charset="0"/>
              </a:rPr>
              <a:t>évekig)</a:t>
            </a:r>
            <a:br>
              <a:rPr lang="hu-HU" sz="2000" dirty="0" smtClean="0">
                <a:latin typeface="Georgia" pitchFamily="18" charset="0"/>
              </a:rPr>
            </a:br>
            <a:r>
              <a:rPr lang="hu-HU" sz="2000" dirty="0" smtClean="0">
                <a:latin typeface="Georgia" pitchFamily="18" charset="0"/>
              </a:rPr>
              <a:t> alpokbeli </a:t>
            </a:r>
            <a:r>
              <a:rPr lang="hu-HU" sz="2000" dirty="0">
                <a:latin typeface="Georgia" pitchFamily="18" charset="0"/>
              </a:rPr>
              <a:t>szlávok állami </a:t>
            </a:r>
            <a:r>
              <a:rPr lang="hu-HU" sz="2000" dirty="0" smtClean="0">
                <a:latin typeface="Georgia" pitchFamily="18" charset="0"/>
              </a:rPr>
              <a:t>szervezete </a:t>
            </a:r>
            <a:r>
              <a:rPr lang="hu-HU" sz="2000" dirty="0" smtClean="0">
                <a:latin typeface="Georgia" pitchFamily="18" charset="0"/>
                <a:sym typeface="Wingdings" pitchFamily="2" charset="2"/>
              </a:rPr>
              <a:t></a:t>
            </a:r>
            <a:r>
              <a:rPr lang="hu-HU" sz="2000" dirty="0">
                <a:latin typeface="Georgia" pitchFamily="18" charset="0"/>
              </a:rPr>
              <a:t> </a:t>
            </a:r>
            <a:r>
              <a:rPr lang="hu-HU" sz="2000" dirty="0" smtClean="0">
                <a:latin typeface="Georgia" pitchFamily="18" charset="0"/>
              </a:rPr>
              <a:t>Nagy Károly birodalmának </a:t>
            </a:r>
            <a:r>
              <a:rPr lang="hu-HU" sz="2000" dirty="0">
                <a:latin typeface="Georgia" pitchFamily="18" charset="0"/>
              </a:rPr>
              <a:t>része</a:t>
            </a:r>
          </a:p>
          <a:p>
            <a:pPr marL="0" lvl="1" indent="0" algn="r" eaLnBrk="1" hangingPunct="1">
              <a:spcBef>
                <a:spcPts val="300"/>
              </a:spcBef>
              <a:spcAft>
                <a:spcPts val="0"/>
              </a:spcAft>
              <a:buFontTx/>
              <a:buNone/>
              <a:defRPr/>
            </a:pPr>
            <a:r>
              <a:rPr lang="hu-HU" sz="1600" i="1" dirty="0">
                <a:latin typeface="Georgia" pitchFamily="18" charset="0"/>
              </a:rPr>
              <a:t>Conversio Bagoariorum et </a:t>
            </a:r>
            <a:r>
              <a:rPr lang="hu-HU" sz="1600" i="1" dirty="0" smtClean="0">
                <a:latin typeface="Georgia" pitchFamily="18" charset="0"/>
              </a:rPr>
              <a:t>Carantanorum </a:t>
            </a:r>
            <a:r>
              <a:rPr lang="hu-HU" sz="1600" dirty="0" smtClean="0">
                <a:latin typeface="Georgia" pitchFamily="18" charset="0"/>
              </a:rPr>
              <a:t>(</a:t>
            </a:r>
            <a:r>
              <a:rPr lang="hu-HU" sz="1600" i="1" dirty="0">
                <a:latin typeface="Georgia" pitchFamily="18" charset="0"/>
              </a:rPr>
              <a:t>A bajorok és karantánok megtérése</a:t>
            </a:r>
            <a:r>
              <a:rPr lang="hu-HU" sz="1600" dirty="0">
                <a:latin typeface="Georgia" pitchFamily="18" charset="0"/>
              </a:rPr>
              <a:t>, 871</a:t>
            </a:r>
            <a:r>
              <a:rPr lang="hu-HU" sz="1600" dirty="0" smtClean="0">
                <a:latin typeface="Georgia" pitchFamily="18" charset="0"/>
              </a:rPr>
              <a:t>)</a:t>
            </a:r>
            <a:endParaRPr lang="hu-HU" sz="2000" dirty="0" smtClean="0"/>
          </a:p>
          <a:p>
            <a:pPr marL="0" lvl="1" indent="0" eaLnBrk="1" hangingPunct="1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hu-HU" altLang="en-US" sz="2000" b="1" dirty="0">
                <a:latin typeface="Georgia" panose="02040502050405020303" pitchFamily="18" charset="0"/>
              </a:rPr>
              <a:t>Nagy </a:t>
            </a:r>
            <a:r>
              <a:rPr lang="hu-HU" altLang="en-US" sz="2000" b="1" dirty="0" smtClean="0">
                <a:latin typeface="Georgia" panose="02040502050405020303" pitchFamily="18" charset="0"/>
              </a:rPr>
              <a:t>Morvaország</a:t>
            </a:r>
            <a:endParaRPr lang="hu-HU" altLang="en-US" sz="20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–"/>
            </a:pPr>
            <a:r>
              <a:rPr lang="hu-HU" altLang="en-US" sz="1800" dirty="0">
                <a:latin typeface="Georgia" panose="02040502050405020303" pitchFamily="18" charset="0"/>
              </a:rPr>
              <a:t>első említése </a:t>
            </a:r>
            <a:r>
              <a:rPr lang="hu-HU" alt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hu-HU" altLang="en-US" sz="1800" dirty="0">
                <a:latin typeface="Georgia" panose="02040502050405020303" pitchFamily="18" charset="0"/>
              </a:rPr>
              <a:t> </a:t>
            </a:r>
            <a:r>
              <a:rPr lang="hu-HU" altLang="en-US" sz="1800" dirty="0" smtClean="0">
                <a:latin typeface="Georgia" panose="02040502050405020303" pitchFamily="18" charset="0"/>
              </a:rPr>
              <a:t>822, fejedelme Mojmír a </a:t>
            </a:r>
            <a:r>
              <a:rPr lang="hu-HU" altLang="en-US" sz="1800" dirty="0">
                <a:latin typeface="Georgia" panose="02040502050405020303" pitchFamily="18" charset="0"/>
              </a:rPr>
              <a:t>fejedelemség területéhez csatolt</a:t>
            </a:r>
            <a:br>
              <a:rPr lang="hu-HU" altLang="en-US" sz="1800" dirty="0">
                <a:latin typeface="Georgia" panose="02040502050405020303" pitchFamily="18" charset="0"/>
              </a:rPr>
            </a:br>
            <a:r>
              <a:rPr lang="hu-HU" altLang="en-US" sz="1800" dirty="0">
                <a:latin typeface="Georgia" panose="02040502050405020303" pitchFamily="18" charset="0"/>
              </a:rPr>
              <a:t>egy másik közép-európai szláv </a:t>
            </a:r>
            <a:r>
              <a:rPr lang="hu-HU" altLang="en-US" sz="1800" dirty="0" smtClean="0">
                <a:latin typeface="Georgia" panose="02040502050405020303" pitchFamily="18" charset="0"/>
              </a:rPr>
              <a:t>állami kezdeményt</a:t>
            </a:r>
            <a:r>
              <a:rPr lang="hu-HU" altLang="en-US" sz="1800" dirty="0">
                <a:latin typeface="Georgia" panose="02040502050405020303" pitchFamily="18" charset="0"/>
              </a:rPr>
              <a:t>, a </a:t>
            </a:r>
            <a:r>
              <a:rPr lang="hu-HU" altLang="en-US" sz="1800" b="1" dirty="0">
                <a:latin typeface="Georgia" panose="02040502050405020303" pitchFamily="18" charset="0"/>
              </a:rPr>
              <a:t>Pribinai hercegség</a:t>
            </a:r>
            <a:r>
              <a:rPr lang="hu-HU" altLang="en-US" sz="1800" dirty="0">
                <a:latin typeface="Georgia" panose="02040502050405020303" pitchFamily="18" charset="0"/>
              </a:rPr>
              <a:t>et</a:t>
            </a:r>
            <a:br>
              <a:rPr lang="hu-HU" altLang="en-US" sz="1800" dirty="0">
                <a:latin typeface="Georgia" panose="02040502050405020303" pitchFamily="18" charset="0"/>
              </a:rPr>
            </a:br>
            <a:r>
              <a:rPr lang="hu-HU" altLang="en-US" sz="1800" dirty="0">
                <a:latin typeface="Georgia" panose="02040502050405020303" pitchFamily="18" charset="0"/>
              </a:rPr>
              <a:t>(a mai </a:t>
            </a:r>
            <a:r>
              <a:rPr lang="hu-HU" altLang="en-US" sz="1800" dirty="0" smtClean="0">
                <a:latin typeface="Georgia" panose="02040502050405020303" pitchFamily="18" charset="0"/>
              </a:rPr>
              <a:t>nyugat-szlovákiai és </a:t>
            </a:r>
            <a:r>
              <a:rPr lang="hu-HU" altLang="en-US" sz="1800" dirty="0">
                <a:latin typeface="Georgia" panose="02040502050405020303" pitchFamily="18" charset="0"/>
              </a:rPr>
              <a:t>észak-magyarországi területeken</a:t>
            </a:r>
            <a:r>
              <a:rPr lang="hu-HU" altLang="en-US" sz="1800" dirty="0" smtClean="0">
                <a:latin typeface="Georgia" panose="02040502050405020303" pitchFamily="18" charset="0"/>
              </a:rPr>
              <a:t>),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–"/>
            </a:pPr>
            <a:r>
              <a:rPr lang="hu-HU" altLang="en-US" sz="1800" dirty="0">
                <a:latin typeface="Georgia" panose="02040502050405020303" pitchFamily="18" charset="0"/>
              </a:rPr>
              <a:t>A morvák (morávok) megkeresztelése (a IX. század elejétől) </a:t>
            </a:r>
            <a:r>
              <a:rPr lang="hu-HU" altLang="en-US" sz="1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hu-HU" altLang="en-US" sz="1800" dirty="0" smtClean="0">
                <a:latin typeface="Georgia" panose="02040502050405020303" pitchFamily="18" charset="0"/>
              </a:rPr>
              <a:t>bajor-német </a:t>
            </a:r>
            <a:r>
              <a:rPr lang="hu-HU" altLang="en-US" sz="1800" dirty="0">
                <a:latin typeface="Georgia" panose="02040502050405020303" pitchFamily="18" charset="0"/>
              </a:rPr>
              <a:t>és itáliai térítői missziók eredményeképpen</a:t>
            </a:r>
            <a:r>
              <a:rPr lang="hu-HU" altLang="en-US" sz="1800" dirty="0" smtClean="0">
                <a:latin typeface="Georgia" panose="02040502050405020303" pitchFamily="18" charset="0"/>
              </a:rPr>
              <a:t>,</a:t>
            </a:r>
          </a:p>
          <a:p>
            <a:pPr marL="342900" lvl="2" indent="-342900"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–"/>
            </a:pPr>
            <a:r>
              <a:rPr lang="hu-HU" sz="1800" dirty="0">
                <a:latin typeface="Georgia" pitchFamily="18" charset="0"/>
                <a:sym typeface="Wingdings" pitchFamily="2" charset="2"/>
              </a:rPr>
              <a:t>Rasztiszlav</a:t>
            </a:r>
            <a:r>
              <a:rPr lang="en-US" sz="1800" dirty="0">
                <a:latin typeface="Georgia" pitchFamily="18" charset="0"/>
                <a:sym typeface="Wingdings" pitchFamily="2" charset="2"/>
              </a:rPr>
              <a:t> </a:t>
            </a:r>
            <a:r>
              <a:rPr lang="hu-HU" sz="1800" dirty="0">
                <a:latin typeface="Georgia" pitchFamily="18" charset="0"/>
                <a:sym typeface="Wingdings" pitchFamily="2" charset="2"/>
              </a:rPr>
              <a:t>nagy-morvai herceg </a:t>
            </a:r>
            <a:r>
              <a:rPr lang="hu-HU" sz="1800" dirty="0" smtClean="0">
                <a:latin typeface="Georgia" pitchFamily="18" charset="0"/>
                <a:sym typeface="Wingdings" pitchFamily="2" charset="2"/>
              </a:rPr>
              <a:t>uralkodása: 862 </a:t>
            </a:r>
            <a:r>
              <a:rPr lang="hu-HU" sz="1800" dirty="0">
                <a:latin typeface="Georgia" pitchFamily="18" charset="0"/>
                <a:cs typeface="Times New Roman" pitchFamily="18" charset="0"/>
              </a:rPr>
              <a:t>–</a:t>
            </a:r>
            <a:r>
              <a:rPr lang="hu-HU" sz="1800" dirty="0">
                <a:latin typeface="Georgia" pitchFamily="18" charset="0"/>
                <a:sym typeface="Wingdings" pitchFamily="2" charset="2"/>
              </a:rPr>
              <a:t> segítséget kér a bizánci császártól </a:t>
            </a:r>
            <a:r>
              <a:rPr lang="hu-HU" sz="1800" dirty="0" smtClean="0">
                <a:latin typeface="Georgia" pitchFamily="18" charset="0"/>
                <a:sym typeface="Wingdings" pitchFamily="2" charset="2"/>
              </a:rPr>
              <a:t> 863 </a:t>
            </a:r>
            <a:r>
              <a:rPr lang="hu-HU" sz="1800" dirty="0">
                <a:latin typeface="Georgia" pitchFamily="18" charset="0"/>
                <a:cs typeface="Times New Roman" pitchFamily="18" charset="0"/>
              </a:rPr>
              <a:t>–</a:t>
            </a:r>
            <a:r>
              <a:rPr lang="hu-HU" sz="1800" dirty="0">
                <a:latin typeface="Georgia" pitchFamily="18" charset="0"/>
                <a:sym typeface="Wingdings" pitchFamily="2" charset="2"/>
              </a:rPr>
              <a:t> Morvaországban Konstantin-Cirill és Metód az (ó)szláv nyelvű liturgiát vezetik be (a szláv írásbeliség kezdete</a:t>
            </a:r>
            <a:r>
              <a:rPr lang="hu-HU" sz="1800" dirty="0" smtClean="0">
                <a:latin typeface="Georgia" pitchFamily="18" charset="0"/>
                <a:sym typeface="Wingdings" pitchFamily="2" charset="2"/>
              </a:rPr>
              <a:t>),</a:t>
            </a:r>
          </a:p>
          <a:p>
            <a:pPr marL="342900" lvl="2" indent="-342900"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–"/>
            </a:pPr>
            <a:r>
              <a:rPr lang="hu-HU" sz="1800" dirty="0">
                <a:latin typeface="Georgia" pitchFamily="18" charset="0"/>
                <a:sym typeface="Wingdings" pitchFamily="2" charset="2"/>
              </a:rPr>
              <a:t>Rastislav örököse, Szvatopluk herceg  </a:t>
            </a:r>
            <a:r>
              <a:rPr lang="hu-HU" sz="1800" dirty="0" smtClean="0">
                <a:latin typeface="Georgia" pitchFamily="18" charset="0"/>
                <a:sym typeface="Wingdings" pitchFamily="2" charset="2"/>
              </a:rPr>
              <a:t>uralkodása </a:t>
            </a:r>
            <a:r>
              <a:rPr lang="hu-HU" sz="1800" dirty="0">
                <a:latin typeface="Georgia" pitchFamily="18" charset="0"/>
                <a:sym typeface="Wingdings" pitchFamily="2" charset="2"/>
              </a:rPr>
              <a:t>alatt </a:t>
            </a:r>
            <a:r>
              <a:rPr lang="hu-HU" sz="1800" dirty="0" smtClean="0">
                <a:latin typeface="Georgia" pitchFamily="18" charset="0"/>
              </a:rPr>
              <a:t>a </a:t>
            </a:r>
            <a:r>
              <a:rPr lang="hu-HU" sz="1800" dirty="0">
                <a:latin typeface="Georgia" pitchFamily="18" charset="0"/>
              </a:rPr>
              <a:t>latin nyelvű liturgia kötelezővé tétele</a:t>
            </a:r>
            <a:r>
              <a:rPr lang="hu-HU" sz="1800" dirty="0" smtClean="0">
                <a:latin typeface="Georgia" pitchFamily="18" charset="0"/>
              </a:rPr>
              <a:t>, Szvatopluk </a:t>
            </a:r>
            <a:r>
              <a:rPr lang="hu-HU" sz="1800" dirty="0">
                <a:latin typeface="Georgia" pitchFamily="18" charset="0"/>
              </a:rPr>
              <a:t>halála után (895) </a:t>
            </a:r>
            <a:r>
              <a:rPr lang="hu-HU" sz="1800" dirty="0">
                <a:latin typeface="Georgia" pitchFamily="18" charset="0"/>
                <a:cs typeface="Times New Roman" pitchFamily="18" charset="0"/>
              </a:rPr>
              <a:t>– </a:t>
            </a:r>
            <a:r>
              <a:rPr lang="hu-HU" sz="1800" dirty="0">
                <a:latin typeface="Georgia" pitchFamily="18" charset="0"/>
              </a:rPr>
              <a:t>erősödik a szomszéd német hercegségek nyomása a német egyház közvetítésével </a:t>
            </a:r>
            <a:r>
              <a:rPr lang="hu-HU" sz="1800" dirty="0">
                <a:latin typeface="Georgia" pitchFamily="18" charset="0"/>
                <a:sym typeface="Wingdings" pitchFamily="2" charset="2"/>
              </a:rPr>
              <a:t></a:t>
            </a:r>
            <a:r>
              <a:rPr lang="hu-HU" sz="1800" dirty="0">
                <a:latin typeface="Georgia" pitchFamily="18" charset="0"/>
              </a:rPr>
              <a:t> </a:t>
            </a:r>
            <a:r>
              <a:rPr lang="hu-HU" sz="1800" dirty="0" smtClean="0">
                <a:latin typeface="Georgia" pitchFamily="18" charset="0"/>
              </a:rPr>
              <a:t>906</a:t>
            </a:r>
            <a:r>
              <a:rPr lang="hu-HU" sz="1800" dirty="0" smtClean="0">
                <a:latin typeface="Georgia" pitchFamily="18" charset="0"/>
                <a:cs typeface="Times New Roman" pitchFamily="18" charset="0"/>
              </a:rPr>
              <a:t>–</a:t>
            </a:r>
            <a:r>
              <a:rPr lang="hu-HU" sz="1800" dirty="0" smtClean="0">
                <a:latin typeface="Georgia" pitchFamily="18" charset="0"/>
              </a:rPr>
              <a:t>907 </a:t>
            </a:r>
            <a:r>
              <a:rPr lang="hu-HU" sz="1800" dirty="0">
                <a:latin typeface="Georgia" pitchFamily="18" charset="0"/>
                <a:cs typeface="Times New Roman" pitchFamily="18" charset="0"/>
              </a:rPr>
              <a:t>–</a:t>
            </a:r>
            <a:r>
              <a:rPr lang="hu-HU" sz="1800" dirty="0">
                <a:latin typeface="Georgia" pitchFamily="18" charset="0"/>
              </a:rPr>
              <a:t> a magyarok beözönlése ezekre a </a:t>
            </a:r>
            <a:r>
              <a:rPr lang="hu-HU" sz="1800" dirty="0" smtClean="0">
                <a:latin typeface="Georgia" pitchFamily="18" charset="0"/>
              </a:rPr>
              <a:t>területekre </a:t>
            </a:r>
            <a:r>
              <a:rPr lang="hu-HU" sz="1800" dirty="0" smtClean="0">
                <a:latin typeface="Georgia" pitchFamily="18" charset="0"/>
                <a:sym typeface="Wingdings" pitchFamily="2" charset="2"/>
              </a:rPr>
              <a:t></a:t>
            </a:r>
            <a:r>
              <a:rPr lang="hu-HU" sz="1800" dirty="0" smtClean="0">
                <a:latin typeface="Georgia" pitchFamily="18" charset="0"/>
              </a:rPr>
              <a:t> </a:t>
            </a:r>
            <a:r>
              <a:rPr lang="hu-HU" sz="1800" dirty="0">
                <a:latin typeface="Georgia" pitchFamily="18" charset="0"/>
              </a:rPr>
              <a:t>a Nagy Morva </a:t>
            </a:r>
            <a:r>
              <a:rPr lang="hu-HU" sz="1800" dirty="0" smtClean="0">
                <a:latin typeface="Georgia" pitchFamily="18" charset="0"/>
              </a:rPr>
              <a:t>megszűnése.</a:t>
            </a:r>
          </a:p>
          <a:p>
            <a:pPr marL="0" lvl="2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hu-HU" sz="1800" b="1" dirty="0">
                <a:latin typeface="Georgia" pitchFamily="18" charset="0"/>
              </a:rPr>
              <a:t>Pannóniai / Plateni </a:t>
            </a:r>
            <a:r>
              <a:rPr lang="hu-HU" sz="1800" b="1" dirty="0" smtClean="0">
                <a:latin typeface="Georgia" pitchFamily="18" charset="0"/>
              </a:rPr>
              <a:t>hercegség </a:t>
            </a:r>
            <a:r>
              <a:rPr lang="hu-HU" altLang="en-US" sz="1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hu-HU" sz="2000" dirty="0" smtClean="0">
                <a:latin typeface="Georgia" pitchFamily="18" charset="0"/>
              </a:rPr>
              <a:t>Balaton </a:t>
            </a:r>
            <a:r>
              <a:rPr lang="hu-HU" sz="2000" dirty="0">
                <a:latin typeface="Georgia" pitchFamily="18" charset="0"/>
              </a:rPr>
              <a:t>környéki földeken (835</a:t>
            </a:r>
            <a:r>
              <a:rPr lang="hu-HU" sz="2000" dirty="0">
                <a:latin typeface="Georgia" pitchFamily="18" charset="0"/>
                <a:cs typeface="Times New Roman" pitchFamily="18" charset="0"/>
              </a:rPr>
              <a:t>–900</a:t>
            </a:r>
            <a:r>
              <a:rPr lang="hu-HU" sz="2000" dirty="0" smtClean="0">
                <a:latin typeface="Georgia" pitchFamily="18" charset="0"/>
              </a:rPr>
              <a:t>) </a:t>
            </a:r>
            <a:r>
              <a:rPr lang="hu-HU" alt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hu-HU" altLang="en-US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Georgia" pitchFamily="18" charset="0"/>
              </a:rPr>
              <a:t>vezetőit </a:t>
            </a:r>
            <a:r>
              <a:rPr lang="hu-HU" sz="2000" dirty="0">
                <a:latin typeface="Georgia" pitchFamily="18" charset="0"/>
              </a:rPr>
              <a:t>a frank királyok nevezték ki.</a:t>
            </a:r>
            <a:r>
              <a:rPr lang="en-US" sz="2000" dirty="0">
                <a:latin typeface="Georgia" pitchFamily="18" charset="0"/>
              </a:rPr>
              <a:t> </a:t>
            </a:r>
            <a:endParaRPr lang="hu-HU" sz="2000" dirty="0">
              <a:latin typeface="Georgia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Georgia" panose="02040502050405020303" pitchFamily="18" charset="0"/>
              <a:buChar char="–"/>
            </a:pPr>
            <a:endParaRPr lang="hu-HU" altLang="en-US" sz="1800" dirty="0">
              <a:solidFill>
                <a:srgbClr val="1B451B"/>
              </a:solidFill>
              <a:latin typeface="Georgia" panose="02040502050405020303" pitchFamily="18" charset="0"/>
            </a:endParaRPr>
          </a:p>
          <a:p>
            <a:pPr marL="0" lvl="1" indent="0" eaLnBrk="1" hangingPunct="1"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hu-HU" altLang="en-US" sz="2000" dirty="0">
              <a:solidFill>
                <a:srgbClr val="1B451B"/>
              </a:solidFill>
              <a:latin typeface="Georgia" panose="02040502050405020303" pitchFamily="18" charset="0"/>
            </a:endParaRPr>
          </a:p>
          <a:p>
            <a:pPr marL="0" lvl="1" indent="0" eaLnBrk="1" hangingPunct="1"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endParaRPr lang="hu-H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/>
          <a:lstStyle/>
          <a:p>
            <a:pPr marL="514350" indent="-514350" algn="ctr">
              <a:buFont typeface="+mj-lt"/>
              <a:buAutoNum type="arabicPeriod" startAt="3"/>
            </a:pPr>
            <a:r>
              <a:rPr lang="hu-HU" sz="2800" b="1" dirty="0">
                <a:latin typeface="Georgia" panose="02040502050405020303" pitchFamily="18" charset="0"/>
              </a:rPr>
              <a:t>A kelet-európai </a:t>
            </a:r>
            <a:r>
              <a:rPr lang="hu-HU" sz="2800" b="1" dirty="0" smtClean="0">
                <a:latin typeface="Georgia" panose="02040502050405020303" pitchFamily="18" charset="0"/>
              </a:rPr>
              <a:t>síkságon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160" y="980728"/>
            <a:ext cx="4474840" cy="2016223"/>
          </a:xfrm>
        </p:spPr>
        <p:txBody>
          <a:bodyPr/>
          <a:lstStyle/>
          <a:p>
            <a:pPr marL="609600" indent="-609600" eaLnBrk="1" hangingPunct="1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hu-HU" sz="2400" b="1" dirty="0"/>
              <a:t>Kijevi Rus</a:t>
            </a:r>
            <a:r>
              <a:rPr lang="hu-HU" sz="2400" b="1" dirty="0" smtClean="0"/>
              <a:t>`:</a:t>
            </a:r>
          </a:p>
          <a:p>
            <a:pPr marL="363538" indent="-363538" eaLnBrk="1" hangingPunct="1">
              <a:spcBef>
                <a:spcPct val="15000"/>
              </a:spcBef>
              <a:spcAft>
                <a:spcPct val="15000"/>
              </a:spcAft>
              <a:buFontTx/>
              <a:buNone/>
              <a:defRPr/>
            </a:pPr>
            <a:r>
              <a:rPr lang="hu-HU" sz="2000" dirty="0" smtClean="0"/>
              <a:t>882 </a:t>
            </a:r>
            <a:r>
              <a:rPr lang="hu-HU" sz="2000" dirty="0" smtClean="0">
                <a:cs typeface="Times New Roman" pitchFamily="18" charset="0"/>
              </a:rPr>
              <a:t>– </a:t>
            </a:r>
            <a:r>
              <a:rPr lang="hu-HU" sz="2000" dirty="0" smtClean="0"/>
              <a:t>Kijev és Novgorod körül élő  keleti szláv törzsek egyesülnek a katonai „varjag” Rjurik- dinasztia  vezetésével Kijev égisze alatt.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81075" y="4509120"/>
            <a:ext cx="447484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3538" indent="-363538" eaLnBrk="1" hangingPunct="1">
              <a:spcBef>
                <a:spcPct val="15000"/>
              </a:spcBef>
              <a:spcAft>
                <a:spcPct val="15000"/>
              </a:spcAft>
              <a:buNone/>
              <a:defRPr/>
            </a:pPr>
            <a:r>
              <a:rPr lang="hu-HU" alt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988 </a:t>
            </a:r>
            <a:r>
              <a:rPr lang="hu-HU" altLang="en-US" sz="20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hu-HU" alt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a </a:t>
            </a:r>
            <a:r>
              <a:rPr lang="hu-HU" alt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Kijevi Rus megkeresztelése Vladimir herceg uralkodása idején és egyidejűleg a cirill írásbeliség elterjedésének kezdete</a:t>
            </a:r>
            <a:r>
              <a:rPr lang="hu-HU" alt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endParaRPr lang="en-US" sz="2000" kern="0" dirty="0"/>
          </a:p>
        </p:txBody>
      </p:sp>
      <p:pic>
        <p:nvPicPr>
          <p:cNvPr id="6" name="Picture 6" descr="Varyagi_i_Slavyane_Vasnets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5" y="951079"/>
            <a:ext cx="3814861" cy="277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opy of 06 Rus 9 v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904285"/>
            <a:ext cx="3995937" cy="395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5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" y="17362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Szt. Cirill és Metód tevékenysége</a:t>
            </a:r>
            <a:endParaRPr lang="en-US" sz="3200" b="1" dirty="0" smtClean="0">
              <a:solidFill>
                <a:srgbClr val="462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568952" cy="259181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altLang="en-US" sz="2000" dirty="0" smtClean="0">
                <a:latin typeface="Georgia" panose="02040502050405020303" pitchFamily="18" charset="0"/>
              </a:rPr>
              <a:t>A morvái misszió (863): Konstantin Filozófus (Cirill) által Isteni sugallatra alkotta ábécé, a glagolita (38 betű) és az </a:t>
            </a:r>
            <a:r>
              <a:rPr lang="hu-HU" altLang="en-US" sz="2000" b="1" i="1" dirty="0" smtClean="0">
                <a:latin typeface="Georgia" panose="02040502050405020303" pitchFamily="18" charset="0"/>
              </a:rPr>
              <a:t>a</a:t>
            </a:r>
            <a:r>
              <a:rPr lang="hu-HU" altLang="en-US" sz="2000" dirty="0" smtClean="0">
                <a:latin typeface="Georgia" panose="02040502050405020303" pitchFamily="18" charset="0"/>
              </a:rPr>
              <a:t>prakosz-evangélium fordítása </a:t>
            </a:r>
            <a:r>
              <a:rPr lang="hu-HU" altLang="en-US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hu-HU" altLang="en-US" sz="2000" dirty="0" smtClean="0">
                <a:latin typeface="Georgia" panose="02040502050405020303" pitchFamily="18" charset="0"/>
              </a:rPr>
              <a:t>János evangéliuma (1:1) kezdő szavai: „Kezdetben vala az Ige”.</a:t>
            </a:r>
          </a:p>
          <a:p>
            <a:pPr eaLnBrk="1" hangingPunct="1">
              <a:buFontTx/>
              <a:buNone/>
            </a:pPr>
            <a:endParaRPr lang="hu-HU" altLang="en-US" sz="2000" dirty="0" smtClean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hu-HU" altLang="en-US" sz="2000" dirty="0" smtClean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hu-HU" altLang="en-US" sz="2000" dirty="0" smtClean="0">
              <a:latin typeface="Georgia" panose="02040502050405020303" pitchFamily="18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hu-HU" altLang="en-US" sz="2000" dirty="0" smtClean="0">
                <a:latin typeface="Georgia" panose="02040502050405020303" pitchFamily="18" charset="0"/>
              </a:rPr>
              <a:t>	</a:t>
            </a:r>
            <a:r>
              <a:rPr lang="hu-HU" altLang="en-US" sz="1800" dirty="0" smtClean="0">
                <a:latin typeface="Georgia" panose="02040502050405020303" pitchFamily="18" charset="0"/>
              </a:rPr>
              <a:t>Jézus nevének szimbóluma = </a:t>
            </a:r>
            <a:r>
              <a:rPr lang="en-US" altLang="en-US" sz="1800" dirty="0" smtClean="0">
                <a:latin typeface="Georgia" panose="02040502050405020303" pitchFamily="18" charset="0"/>
              </a:rPr>
              <a:t>„</a:t>
            </a:r>
            <a:r>
              <a:rPr lang="hu-HU" altLang="en-US" sz="1800" dirty="0" smtClean="0">
                <a:latin typeface="Georgia" panose="02040502050405020303" pitchFamily="18" charset="0"/>
              </a:rPr>
              <a:t>földi</a:t>
            </a:r>
            <a:r>
              <a:rPr lang="en-US" altLang="en-US" sz="1800" dirty="0" smtClean="0">
                <a:latin typeface="Georgia" panose="02040502050405020303" pitchFamily="18" charset="0"/>
              </a:rPr>
              <a:t>“</a:t>
            </a:r>
            <a:r>
              <a:rPr lang="hu-HU" altLang="en-US" sz="1800" dirty="0" smtClean="0">
                <a:latin typeface="Georgia" panose="02040502050405020303" pitchFamily="18" charset="0"/>
              </a:rPr>
              <a:t> nevének kezdő betűi </a:t>
            </a:r>
          </a:p>
        </p:txBody>
      </p:sp>
      <p:pic>
        <p:nvPicPr>
          <p:cNvPr id="20484" name="Picture 6" descr="IskoniBeSlov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26" y="2071224"/>
            <a:ext cx="58832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Is (KI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57192"/>
            <a:ext cx="15843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Is (Gl)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76850"/>
            <a:ext cx="1550988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Spas 12 v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76850"/>
            <a:ext cx="1923617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 descr="Iisus0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960" y="4171120"/>
            <a:ext cx="1702949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2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1" y="1194687"/>
            <a:ext cx="8069639" cy="529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70708" y="548680"/>
            <a:ext cx="8523384" cy="64600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a-Latn" sz="32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Slavia Latina és Slavia Orthodoxa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08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" y="593576"/>
            <a:ext cx="9000000" cy="606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2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56795"/>
            <a:ext cx="3686172" cy="4186915"/>
          </a:xfrm>
        </p:spPr>
        <p:txBody>
          <a:bodyPr>
            <a:normAutofit/>
          </a:bodyPr>
          <a:lstStyle/>
          <a:p>
            <a:pPr marL="360000" indent="-360000">
              <a:lnSpc>
                <a:spcPct val="90000"/>
              </a:lnSpc>
              <a:spcBef>
                <a:spcPct val="15000"/>
              </a:spcBef>
              <a:spcAft>
                <a:spcPts val="360"/>
              </a:spcAft>
              <a:buFontTx/>
              <a:buAutoNum type="arabicPeriod"/>
              <a:defRPr/>
            </a:pPr>
            <a:r>
              <a:rPr lang="hu-HU" sz="2000" dirty="0" smtClean="0">
                <a:latin typeface="Cambria" panose="02040503050406030204" pitchFamily="18" charset="0"/>
              </a:rPr>
              <a:t>Az összetartozás tudata</a:t>
            </a:r>
          </a:p>
          <a:p>
            <a:pPr marL="360000" indent="-360000">
              <a:lnSpc>
                <a:spcPct val="90000"/>
              </a:lnSpc>
              <a:spcBef>
                <a:spcPct val="15000"/>
              </a:spcBef>
              <a:spcAft>
                <a:spcPts val="360"/>
              </a:spcAft>
              <a:buFontTx/>
              <a:buAutoNum type="arabicPeriod"/>
              <a:defRPr/>
            </a:pPr>
            <a:r>
              <a:rPr lang="hu-HU" sz="2000" dirty="0" smtClean="0">
                <a:latin typeface="Cambria" panose="02040503050406030204" pitchFamily="18" charset="0"/>
              </a:rPr>
              <a:t>Közös nyelv</a:t>
            </a:r>
          </a:p>
          <a:p>
            <a:pPr marL="360000" indent="-360000">
              <a:lnSpc>
                <a:spcPct val="90000"/>
              </a:lnSpc>
              <a:spcBef>
                <a:spcPct val="15000"/>
              </a:spcBef>
              <a:spcAft>
                <a:spcPts val="360"/>
              </a:spcAft>
              <a:buFontTx/>
              <a:buAutoNum type="arabicPeriod"/>
              <a:defRPr/>
            </a:pPr>
            <a:r>
              <a:rPr lang="hu-HU" sz="2000" dirty="0" smtClean="0">
                <a:latin typeface="Cambria" panose="02040503050406030204" pitchFamily="18" charset="0"/>
              </a:rPr>
              <a:t>Közös kultúra és hagyomány</a:t>
            </a:r>
          </a:p>
          <a:p>
            <a:pPr marL="360000" indent="-360000">
              <a:lnSpc>
                <a:spcPct val="90000"/>
              </a:lnSpc>
              <a:spcBef>
                <a:spcPct val="15000"/>
              </a:spcBef>
              <a:spcAft>
                <a:spcPts val="360"/>
              </a:spcAft>
              <a:buFontTx/>
              <a:buAutoNum type="arabicPeriod"/>
              <a:defRPr/>
            </a:pPr>
            <a:r>
              <a:rPr lang="hu-HU" sz="2000" dirty="0" smtClean="0">
                <a:latin typeface="Cambria" panose="02040503050406030204" pitchFamily="18" charset="0"/>
              </a:rPr>
              <a:t>Történelmileg kialakult</a:t>
            </a:r>
            <a:endParaRPr lang="en-US" sz="2000" dirty="0">
              <a:latin typeface="Cambria" panose="02040503050406030204" pitchFamily="18" charset="0"/>
            </a:endParaRPr>
          </a:p>
        </p:txBody>
      </p:sp>
      <p:sp useBgFill="1"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27804"/>
          </a:xfrm>
          <a:prstGeom prst="roundRect">
            <a:avLst/>
          </a:prstGeom>
          <a:scene3d>
            <a:camera prst="orthographicFront"/>
            <a:lightRig rig="glow" dir="t">
              <a:rot lat="0" lon="0" rev="1800000"/>
            </a:lightRig>
          </a:scene3d>
          <a:sp3d extrusionH="76200" prstMaterial="matte">
            <a:extrusionClr>
              <a:schemeClr val="accent1"/>
            </a:extrusion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hu-HU" sz="2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szláv történelmi-kulturális </a:t>
            </a:r>
            <a:r>
              <a:rPr lang="hu-HU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típus</a:t>
            </a:r>
            <a:endParaRPr lang="en-US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214421"/>
            <a:ext cx="80724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>
                <a:solidFill>
                  <a:srgbClr val="000000"/>
                </a:solidFill>
                <a:latin typeface="Cambria" panose="02040503050406030204" pitchFamily="18" charset="0"/>
              </a:rPr>
              <a:t>Etnikum, amelyre nyelvi, földrajzi, történelmi, kulturális (világlátásbeli) közös gyökerek </a:t>
            </a:r>
            <a:r>
              <a:rPr lang="hu-HU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jellemzőek</a:t>
            </a:r>
            <a:endParaRPr lang="hu-HU" b="1" dirty="0">
              <a:latin typeface="Cambria" panose="020405030504060302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500" b="1" dirty="0">
                <a:latin typeface="Cambria" panose="02040503050406030204" pitchFamily="18" charset="0"/>
              </a:rPr>
              <a:t>Nyikolaj Danyilevszkij</a:t>
            </a:r>
            <a:r>
              <a:rPr lang="hu-HU" sz="1500" dirty="0">
                <a:latin typeface="Cambria" panose="02040503050406030204" pitchFamily="18" charset="0"/>
              </a:rPr>
              <a:t> (</a:t>
            </a:r>
            <a:r>
              <a:rPr lang="ru-RU" sz="1500" dirty="0">
                <a:latin typeface="Cambria" panose="02040503050406030204" pitchFamily="18" charset="0"/>
              </a:rPr>
              <a:t>Н. Данилевский, </a:t>
            </a:r>
            <a:r>
              <a:rPr lang="hu-HU" sz="1500" dirty="0">
                <a:latin typeface="Cambria" panose="02040503050406030204" pitchFamily="18" charset="0"/>
              </a:rPr>
              <a:t>1822–1885):</a:t>
            </a:r>
            <a:br>
              <a:rPr lang="hu-HU" sz="1500" dirty="0">
                <a:latin typeface="Cambria" panose="02040503050406030204" pitchFamily="18" charset="0"/>
              </a:rPr>
            </a:br>
            <a:r>
              <a:rPr lang="hu-HU" sz="1500" i="1" dirty="0">
                <a:latin typeface="Cambria" panose="02040503050406030204" pitchFamily="18" charset="0"/>
              </a:rPr>
              <a:t>Oroszország és Európa</a:t>
            </a:r>
            <a:r>
              <a:rPr lang="hu-HU" sz="1500" dirty="0">
                <a:latin typeface="Cambria" panose="02040503050406030204" pitchFamily="18" charset="0"/>
              </a:rPr>
              <a:t> (</a:t>
            </a:r>
            <a:r>
              <a:rPr lang="ru-RU" sz="1500" i="1" dirty="0">
                <a:latin typeface="Cambria" panose="02040503050406030204" pitchFamily="18" charset="0"/>
              </a:rPr>
              <a:t>Россия и Европа</a:t>
            </a:r>
            <a:r>
              <a:rPr lang="ru-RU" sz="1500" dirty="0">
                <a:latin typeface="Cambria" panose="02040503050406030204" pitchFamily="18" charset="0"/>
              </a:rPr>
              <a:t>, </a:t>
            </a:r>
            <a:r>
              <a:rPr lang="hu-HU" sz="1500" dirty="0">
                <a:latin typeface="Cambria" panose="02040503050406030204" pitchFamily="18" charset="0"/>
              </a:rPr>
              <a:t>1869, 1870</a:t>
            </a:r>
            <a:r>
              <a:rPr lang="hu-HU" sz="1500" dirty="0" smtClean="0">
                <a:latin typeface="Cambria" panose="02040503050406030204" pitchFamily="18" charset="0"/>
              </a:rPr>
              <a:t>)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6172" y="2456795"/>
            <a:ext cx="52435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90000"/>
              </a:lnSpc>
              <a:spcBef>
                <a:spcPts val="360"/>
              </a:spcBef>
              <a:spcAft>
                <a:spcPts val="36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hu-HU" sz="2000" dirty="0">
                <a:latin typeface="Cambria" panose="02040503050406030204" pitchFamily="18" charset="0"/>
              </a:rPr>
              <a:t>(</a:t>
            </a:r>
            <a:r>
              <a:rPr lang="hu-HU" sz="2000" i="1" dirty="0">
                <a:latin typeface="Cambria" panose="02040503050406030204" pitchFamily="18" charset="0"/>
              </a:rPr>
              <a:t>Írásteremtés és választás, pánszláv</a:t>
            </a:r>
            <a:r>
              <a:rPr lang="en-US" sz="2000" i="1" dirty="0">
                <a:latin typeface="Cambria" panose="02040503050406030204" pitchFamily="18" charset="0"/>
              </a:rPr>
              <a:t> </a:t>
            </a:r>
            <a:r>
              <a:rPr lang="hu-HU" sz="2000" i="1" dirty="0">
                <a:latin typeface="Cambria" panose="02040503050406030204" pitchFamily="18" charset="0"/>
              </a:rPr>
              <a:t>eszme</a:t>
            </a:r>
            <a:r>
              <a:rPr lang="hu-HU" sz="2000" dirty="0">
                <a:latin typeface="Cambria" panose="02040503050406030204" pitchFamily="18" charset="0"/>
              </a:rPr>
              <a:t>)</a:t>
            </a:r>
          </a:p>
          <a:p>
            <a:pPr marL="360000" indent="-360000">
              <a:lnSpc>
                <a:spcPct val="90000"/>
              </a:lnSpc>
              <a:spcBef>
                <a:spcPts val="360"/>
              </a:spcBef>
              <a:spcAft>
                <a:spcPts val="36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hu-HU" sz="2000" dirty="0">
                <a:latin typeface="Cambria" panose="02040503050406030204" pitchFamily="18" charset="0"/>
              </a:rPr>
              <a:t>Az ószláv nyelv</a:t>
            </a:r>
          </a:p>
          <a:p>
            <a:pPr marL="360000" indent="-360000">
              <a:lnSpc>
                <a:spcPct val="90000"/>
              </a:lnSpc>
              <a:spcBef>
                <a:spcPts val="360"/>
              </a:spcBef>
              <a:spcAft>
                <a:spcPts val="36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hu-HU" sz="2000" dirty="0">
                <a:latin typeface="Cambria" panose="02040503050406030204" pitchFamily="18" charset="0"/>
              </a:rPr>
              <a:t>A szláv pogány hiedelmek és </a:t>
            </a:r>
            <a:r>
              <a:rPr lang="hu-HU" sz="2000" dirty="0" smtClean="0">
                <a:latin typeface="Cambria" panose="02040503050406030204" pitchFamily="18" charset="0"/>
              </a:rPr>
              <a:t>motívumok</a:t>
            </a:r>
            <a:endParaRPr lang="hu-HU" sz="2000" dirty="0">
              <a:latin typeface="Cambria" panose="02040503050406030204" pitchFamily="18" charset="0"/>
            </a:endParaRPr>
          </a:p>
          <a:p>
            <a:pPr marL="360000" indent="-360000">
              <a:lnSpc>
                <a:spcPct val="90000"/>
              </a:lnSpc>
              <a:spcBef>
                <a:spcPts val="360"/>
              </a:spcBef>
              <a:spcAft>
                <a:spcPts val="36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hu-HU" sz="2000" dirty="0">
                <a:latin typeface="Cambria" panose="02040503050406030204" pitchFamily="18" charset="0"/>
              </a:rPr>
              <a:t>Közös „indulás” és fejlődés:</a:t>
            </a:r>
          </a:p>
          <a:p>
            <a:pPr marL="360000" indent="-180000">
              <a:spcBef>
                <a:spcPts val="360"/>
              </a:spcBef>
              <a:spcAft>
                <a:spcPts val="36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hu-HU" sz="2000" dirty="0">
                <a:latin typeface="Cambria" panose="02040503050406030204" pitchFamily="18" charset="0"/>
              </a:rPr>
              <a:t>történelmi aspektus: már létező civilizációs környezetbe kapcsolódik be,</a:t>
            </a:r>
          </a:p>
          <a:p>
            <a:pPr marL="360000" indent="-180000">
              <a:spcBef>
                <a:spcPts val="360"/>
              </a:spcBef>
              <a:spcAft>
                <a:spcPts val="36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hu-HU" sz="2000" dirty="0">
                <a:latin typeface="Cambria" panose="02040503050406030204" pitchFamily="18" charset="0"/>
              </a:rPr>
              <a:t>földrajzi aspektus: határ / kapocs Észak (barbárok) és Dél (civilizált világ</a:t>
            </a:r>
            <a:r>
              <a:rPr lang="hu-HU" sz="2000" dirty="0" smtClean="0">
                <a:latin typeface="Cambria" panose="02040503050406030204" pitchFamily="18" charset="0"/>
              </a:rPr>
              <a:t>),</a:t>
            </a:r>
            <a:br>
              <a:rPr lang="hu-HU" sz="2000" dirty="0" smtClean="0">
                <a:latin typeface="Cambria" panose="02040503050406030204" pitchFamily="18" charset="0"/>
              </a:rPr>
            </a:br>
            <a:r>
              <a:rPr lang="hu-HU" sz="2000" dirty="0" smtClean="0">
                <a:latin typeface="Cambria" panose="02040503050406030204" pitchFamily="18" charset="0"/>
              </a:rPr>
              <a:t>Kelet </a:t>
            </a:r>
            <a:r>
              <a:rPr lang="hu-HU" sz="2000" dirty="0">
                <a:latin typeface="Cambria" panose="02040503050406030204" pitchFamily="18" charset="0"/>
              </a:rPr>
              <a:t>(Ázsia) és Nyugat (Európa) között,</a:t>
            </a:r>
          </a:p>
          <a:p>
            <a:pPr marL="360000" indent="-180000">
              <a:spcBef>
                <a:spcPts val="360"/>
              </a:spcBef>
              <a:spcAft>
                <a:spcPts val="36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hu-HU" sz="2000" spc="-30" dirty="0">
                <a:latin typeface="Cambria" panose="02040503050406030204" pitchFamily="18" charset="0"/>
              </a:rPr>
              <a:t>kereszténység felvétele → </a:t>
            </a:r>
            <a:r>
              <a:rPr lang="hu-HU" sz="2000" spc="-30" dirty="0" smtClean="0">
                <a:latin typeface="Cambria" panose="02040503050406030204" pitchFamily="18" charset="0"/>
              </a:rPr>
              <a:t/>
            </a:r>
            <a:br>
              <a:rPr lang="hu-HU" sz="2000" spc="-30" dirty="0" smtClean="0">
                <a:latin typeface="Cambria" panose="02040503050406030204" pitchFamily="18" charset="0"/>
              </a:rPr>
            </a:br>
            <a:r>
              <a:rPr lang="hu-HU" sz="2000" spc="-30" dirty="0" smtClean="0">
                <a:latin typeface="Cambria" panose="02040503050406030204" pitchFamily="18" charset="0"/>
              </a:rPr>
              <a:t>Pax </a:t>
            </a:r>
            <a:r>
              <a:rPr lang="hu-HU" sz="2000" spc="-30" dirty="0">
                <a:latin typeface="Cambria" panose="02040503050406030204" pitchFamily="18" charset="0"/>
              </a:rPr>
              <a:t>Slavia</a:t>
            </a:r>
            <a:r>
              <a:rPr lang="en-US" sz="2000" spc="-30" dirty="0">
                <a:latin typeface="Cambria" panose="02040503050406030204" pitchFamily="18" charset="0"/>
              </a:rPr>
              <a:t> </a:t>
            </a:r>
            <a:r>
              <a:rPr lang="hu-HU" sz="2000" spc="-30" dirty="0">
                <a:latin typeface="Cambria" panose="02040503050406030204" pitchFamily="18" charset="0"/>
              </a:rPr>
              <a:t>Christiana</a:t>
            </a:r>
            <a:r>
              <a:rPr lang="hu-HU" sz="2000" dirty="0">
                <a:latin typeface="Cambria" panose="02040503050406030204" pitchFamily="18" charset="0"/>
              </a:rPr>
              <a:t>, → </a:t>
            </a:r>
            <a:r>
              <a:rPr lang="hu-HU" sz="2000" dirty="0" smtClean="0">
                <a:latin typeface="Cambria" panose="02040503050406030204" pitchFamily="18" charset="0"/>
              </a:rPr>
              <a:t/>
            </a:r>
            <a:br>
              <a:rPr lang="hu-HU" sz="2000" dirty="0" smtClean="0">
                <a:latin typeface="Cambria" panose="02040503050406030204" pitchFamily="18" charset="0"/>
              </a:rPr>
            </a:br>
            <a:r>
              <a:rPr lang="hu-HU" sz="2000" dirty="0" smtClean="0">
                <a:latin typeface="Cambria" panose="02040503050406030204" pitchFamily="18" charset="0"/>
              </a:rPr>
              <a:t>Slavia </a:t>
            </a:r>
            <a:r>
              <a:rPr lang="hu-HU" sz="2000" dirty="0">
                <a:latin typeface="Cambria" panose="02040503050406030204" pitchFamily="18" charset="0"/>
              </a:rPr>
              <a:t>Orthodoxa és Slavia Latina.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191" y="3786190"/>
            <a:ext cx="7929618" cy="2955178"/>
          </a:xfrm>
        </p:spPr>
        <p:txBody>
          <a:bodyPr>
            <a:noAutofit/>
          </a:bodyPr>
          <a:lstStyle/>
          <a:p>
            <a:pPr marL="800100" lvl="1" indent="-342900" fontAlgn="base">
              <a:spcAft>
                <a:spcPct val="0"/>
              </a:spcAft>
              <a:buFontTx/>
              <a:buAutoNum type="arabicPeriod"/>
            </a:pPr>
            <a:r>
              <a:rPr lang="hu-HU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Kezdeti korszak (kereszténység előtti) I.–VIII./IX. század</a:t>
            </a:r>
          </a:p>
          <a:p>
            <a:pPr marL="800100" lvl="1" indent="-342900" fontAlgn="base">
              <a:spcAft>
                <a:spcPct val="0"/>
              </a:spcAft>
              <a:buFontTx/>
              <a:buAutoNum type="arabicPeriod"/>
            </a:pPr>
            <a:r>
              <a:rPr lang="hu-HU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Kereszténység felvétele és szláv államok kialakulása (VII.–XI.)</a:t>
            </a:r>
          </a:p>
          <a:p>
            <a:pPr marL="800100" lvl="1" indent="-342900" fontAlgn="base">
              <a:spcAft>
                <a:spcPct val="0"/>
              </a:spcAft>
              <a:buFontTx/>
              <a:buAutoNum type="arabicPeriod"/>
            </a:pPr>
            <a:r>
              <a:rPr lang="hu-HU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Középkor (XII.–XVI./XVII.)</a:t>
            </a:r>
          </a:p>
          <a:p>
            <a:pPr marL="800100" lvl="1" indent="-342900" fontAlgn="base">
              <a:spcAft>
                <a:spcPct val="0"/>
              </a:spcAft>
              <a:buFontTx/>
              <a:buAutoNum type="arabicPeriod"/>
            </a:pPr>
            <a:r>
              <a:rPr lang="hu-HU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szláv Barokk (XVII.)</a:t>
            </a:r>
          </a:p>
          <a:p>
            <a:pPr marL="800100" lvl="1" indent="-342900" fontAlgn="base">
              <a:spcAft>
                <a:spcPct val="0"/>
              </a:spcAft>
              <a:buFontTx/>
              <a:buAutoNum type="arabicPeriod"/>
            </a:pPr>
            <a:r>
              <a:rPr lang="hu-HU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Szláv nemzetek újjászületése (XVIII.–XIX.)</a:t>
            </a:r>
          </a:p>
          <a:p>
            <a:pPr marL="800100" lvl="1" indent="-342900" fontAlgn="base">
              <a:spcAft>
                <a:spcPct val="0"/>
              </a:spcAft>
              <a:buFontTx/>
              <a:buAutoNum type="arabicPeriod"/>
            </a:pPr>
            <a:r>
              <a:rPr lang="hu-HU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szláv népek államiságának újjászületése (XIX.–XX.)</a:t>
            </a:r>
          </a:p>
          <a:p>
            <a:pPr marL="800100" lvl="1" indent="-342900" fontAlgn="base">
              <a:spcAft>
                <a:spcPct val="0"/>
              </a:spcAft>
              <a:buFontTx/>
              <a:buAutoNum type="arabicPeriod"/>
            </a:pPr>
            <a:r>
              <a:rPr lang="hu-HU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Szocialista közösségbe való összevonás</a:t>
            </a:r>
          </a:p>
          <a:p>
            <a:pPr marL="800100" lvl="1" indent="-342900" fontAlgn="base">
              <a:spcAft>
                <a:spcPct val="0"/>
              </a:spcAft>
              <a:buFontTx/>
              <a:buAutoNum type="arabicPeriod"/>
            </a:pPr>
            <a:r>
              <a:rPr lang="hu-HU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Poszt szocialista korszak</a:t>
            </a:r>
            <a:endParaRPr lang="en-US" sz="20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6" descr="Schem 2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 t="13375" b="16494"/>
          <a:stretch>
            <a:fillRect/>
          </a:stretch>
        </p:blipFill>
        <p:spPr bwMode="auto">
          <a:xfrm>
            <a:off x="0" y="1071546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28596" y="785794"/>
            <a:ext cx="82153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 dirty="0">
                <a:latin typeface="Georgia" pitchFamily="18" charset="0"/>
              </a:rPr>
              <a:t>i. </a:t>
            </a:r>
            <a:r>
              <a:rPr lang="hu-HU" sz="1200" b="1" dirty="0" smtClean="0">
                <a:latin typeface="Georgia" pitchFamily="18" charset="0"/>
              </a:rPr>
              <a:t>sz. e.  6 – 5.  sz.	4 – 5.  </a:t>
            </a:r>
            <a:r>
              <a:rPr lang="hu-HU" sz="1200" b="1" dirty="0">
                <a:latin typeface="Georgia" pitchFamily="18" charset="0"/>
              </a:rPr>
              <a:t>sz</a:t>
            </a:r>
            <a:r>
              <a:rPr lang="hu-HU" sz="1200" b="1" dirty="0" smtClean="0">
                <a:latin typeface="Georgia" pitchFamily="18" charset="0"/>
              </a:rPr>
              <a:t>.		              14. sz.		                 16 – 17. sz.</a:t>
            </a:r>
            <a:endParaRPr lang="en-US" sz="1200" b="1" dirty="0">
              <a:latin typeface="Georgia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643174" y="1928803"/>
            <a:ext cx="214314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 dirty="0" smtClean="0">
                <a:latin typeface="Georgia" pitchFamily="18" charset="0"/>
              </a:rPr>
              <a:t> 10 –11. sz.           13. sz.</a:t>
            </a:r>
            <a:endParaRPr lang="en-US" sz="1200" b="1" dirty="0">
              <a:latin typeface="Georgia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9144000" cy="146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8" name="Title 3"/>
          <p:cNvSpPr txBox="1">
            <a:spLocks/>
          </p:cNvSpPr>
          <p:nvPr/>
        </p:nvSpPr>
        <p:spPr>
          <a:xfrm>
            <a:off x="457200" y="136964"/>
            <a:ext cx="8229600" cy="527804"/>
          </a:xfrm>
          <a:prstGeom prst="roundRect">
            <a:avLst/>
          </a:prstGeom>
          <a:scene3d>
            <a:camera prst="orthographicFront"/>
            <a:lightRig rig="glow" dir="t">
              <a:rot lat="0" lon="0" rev="1800000"/>
            </a:lightRig>
          </a:scene3d>
          <a:sp3d extrusionH="76200" prstMaterial="matte">
            <a:extrusionClr>
              <a:schemeClr val="accent1"/>
            </a:extrusion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rIns="0" bIns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ct val="0"/>
              </a:spcAft>
              <a:defRPr/>
            </a:pPr>
            <a:r>
              <a:rPr lang="hu-HU" sz="2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történelmi fejlődés </a:t>
            </a:r>
            <a:r>
              <a:rPr lang="hu-HU" sz="28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és sajátosságai </a:t>
            </a:r>
            <a:endParaRPr lang="en-US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151443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Kiválás a baltó-szláv etno-lingvisztikai közösségből</a:t>
            </a:r>
            <a:br>
              <a:rPr lang="hu-H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</a:br>
            <a:r>
              <a:rPr lang="hu-H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(i. sz. e. 1. évezred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 </a:t>
            </a:r>
            <a:r>
              <a:rPr lang="hu-H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második fele,</a:t>
            </a:r>
            <a:br>
              <a:rPr lang="hu-H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</a:br>
            <a:r>
              <a:rPr lang="hu-H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„a temetkezési urnák mezeinek kultúrája</a:t>
            </a:r>
            <a:r>
              <a:rPr lang="hu-H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“)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66196"/>
            <a:ext cx="5436096" cy="5091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48" y="1766196"/>
            <a:ext cx="3265953" cy="2563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81128"/>
            <a:ext cx="2843808" cy="213285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812360" y="2924944"/>
            <a:ext cx="792088" cy="57606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7380312" y="3645024"/>
            <a:ext cx="576064" cy="216024"/>
          </a:xfrm>
          <a:prstGeom prst="flowChartDecis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5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Az szláv etnikum keletkezése</a:t>
            </a:r>
            <a:endParaRPr 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46" y="1484784"/>
            <a:ext cx="446686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I. autochton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koncepció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</a:t>
            </a:r>
          </a:p>
          <a:p>
            <a:pPr marL="360000" indent="-285750">
              <a:lnSpc>
                <a:spcPct val="95000"/>
              </a:lnSpc>
              <a:spcBef>
                <a:spcPct val="1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Cambria" panose="02040503050406030204" pitchFamily="18" charset="0"/>
              </a:rPr>
              <a:t>A baltó-szláv etno-lingvisztikai közösségből kiválva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hu-HU" sz="2000" dirty="0" smtClean="0">
                <a:latin typeface="Cambria" panose="02040503050406030204" pitchFamily="18" charset="0"/>
              </a:rPr>
              <a:t>Visztula és Dnyeper folyók középfolyása közötti területen alakul </a:t>
            </a:r>
            <a:r>
              <a:rPr lang="hu-HU" sz="2000" dirty="0">
                <a:latin typeface="Cambria" panose="02040503050406030204" pitchFamily="18" charset="0"/>
              </a:rPr>
              <a:t>ki,</a:t>
            </a:r>
          </a:p>
          <a:p>
            <a:pPr marL="360000" indent="-285750">
              <a:lnSpc>
                <a:spcPct val="95000"/>
              </a:lnSpc>
              <a:spcBef>
                <a:spcPct val="1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Cambria" panose="02040503050406030204" pitchFamily="18" charset="0"/>
              </a:rPr>
              <a:t>A Nagy népvándorlás </a:t>
            </a:r>
            <a:r>
              <a:rPr lang="hu-HU" sz="2000" dirty="0"/>
              <a:t>(2. </a:t>
            </a:r>
            <a:r>
              <a:rPr lang="hu-HU" sz="2000" dirty="0">
                <a:sym typeface="Symbol" pitchFamily="18" charset="2"/>
              </a:rPr>
              <a:t></a:t>
            </a:r>
            <a:r>
              <a:rPr lang="hu-HU" sz="2000" dirty="0"/>
              <a:t> 4./5. sz.) </a:t>
            </a:r>
            <a:r>
              <a:rPr lang="hu-HU" sz="2000" dirty="0" smtClean="0">
                <a:latin typeface="Cambria" panose="02040503050406030204" pitchFamily="18" charset="0"/>
              </a:rPr>
              <a:t>korában nomád </a:t>
            </a:r>
            <a:r>
              <a:rPr lang="hu-HU" sz="2000" dirty="0">
                <a:latin typeface="Cambria" panose="02040503050406030204" pitchFamily="18" charset="0"/>
              </a:rPr>
              <a:t>népek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hu-HU" sz="2000" dirty="0">
                <a:latin typeface="Cambria" panose="02040503050406030204" pitchFamily="18" charset="0"/>
              </a:rPr>
              <a:t>támadásai </a:t>
            </a:r>
            <a:r>
              <a:rPr lang="hu-HU" sz="2000" dirty="0" smtClean="0">
                <a:latin typeface="Cambria" panose="02040503050406030204" pitchFamily="18" charset="0"/>
              </a:rPr>
              <a:t>elől először délre (</a:t>
            </a:r>
            <a:r>
              <a:rPr lang="hu-HU" sz="2000" dirty="0">
                <a:latin typeface="Cambria" panose="02040503050406030204" pitchFamily="18" charset="0"/>
              </a:rPr>
              <a:t>a </a:t>
            </a:r>
            <a:r>
              <a:rPr lang="hu-HU" sz="2000" dirty="0" smtClean="0">
                <a:latin typeface="Cambria" panose="02040503050406030204" pitchFamily="18" charset="0"/>
              </a:rPr>
              <a:t>Duna-medence déli </a:t>
            </a:r>
            <a:r>
              <a:rPr lang="hu-HU" sz="2000" dirty="0">
                <a:latin typeface="Cambria" panose="02040503050406030204" pitchFamily="18" charset="0"/>
              </a:rPr>
              <a:t>régiója) és észak-nyugatra</a:t>
            </a:r>
            <a:br>
              <a:rPr lang="hu-HU" sz="2000" dirty="0">
                <a:latin typeface="Cambria" panose="02040503050406030204" pitchFamily="18" charset="0"/>
              </a:rPr>
            </a:br>
            <a:r>
              <a:rPr lang="hu-HU" sz="2000" dirty="0">
                <a:latin typeface="Cambria" panose="02040503050406030204" pitchFamily="18" charset="0"/>
              </a:rPr>
              <a:t>(a mai Bajorország területéig</a:t>
            </a:r>
            <a:r>
              <a:rPr lang="hu-HU" sz="2000" dirty="0" smtClean="0">
                <a:latin typeface="Cambria" panose="02040503050406030204" pitchFamily="18" charset="0"/>
              </a:rPr>
              <a:t>)</a:t>
            </a:r>
            <a:br>
              <a:rPr lang="hu-HU" sz="2000" dirty="0" smtClean="0">
                <a:latin typeface="Cambria" panose="02040503050406030204" pitchFamily="18" charset="0"/>
              </a:rPr>
            </a:br>
            <a:r>
              <a:rPr lang="hu-HU" sz="2000" dirty="0" smtClean="0">
                <a:latin typeface="Cambria" panose="02040503050406030204" pitchFamily="18" charset="0"/>
              </a:rPr>
              <a:t>indulnak</a:t>
            </a:r>
            <a:endParaRPr lang="hu-HU" sz="2000" dirty="0">
              <a:latin typeface="Cambria" panose="02040503050406030204" pitchFamily="18" charset="0"/>
            </a:endParaRPr>
          </a:p>
          <a:p>
            <a:pPr marL="360000" indent="-285750">
              <a:lnSpc>
                <a:spcPct val="95000"/>
              </a:lnSpc>
              <a:spcBef>
                <a:spcPct val="1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Cambria" panose="02040503050406030204" pitchFamily="18" charset="0"/>
              </a:rPr>
              <a:t>egy részük keleti irányba indul </a:t>
            </a:r>
            <a:br>
              <a:rPr lang="hu-HU" sz="2000" dirty="0">
                <a:latin typeface="Cambria" panose="02040503050406030204" pitchFamily="18" charset="0"/>
              </a:rPr>
            </a:br>
            <a:r>
              <a:rPr lang="hu-HU" sz="2000" dirty="0">
                <a:latin typeface="Cambria" panose="02040503050406030204" pitchFamily="18" charset="0"/>
              </a:rPr>
              <a:t>két útvonalon: északon</a:t>
            </a:r>
            <a:br>
              <a:rPr lang="hu-HU" sz="2000" dirty="0">
                <a:latin typeface="Cambria" panose="02040503050406030204" pitchFamily="18" charset="0"/>
              </a:rPr>
            </a:br>
            <a:r>
              <a:rPr lang="hu-HU" sz="2000" dirty="0">
                <a:latin typeface="Cambria" panose="02040503050406030204" pitchFamily="18" charset="0"/>
              </a:rPr>
              <a:t>(a Balti tenger mentén)</a:t>
            </a:r>
            <a:br>
              <a:rPr lang="hu-HU" sz="2000" dirty="0">
                <a:latin typeface="Cambria" panose="02040503050406030204" pitchFamily="18" charset="0"/>
              </a:rPr>
            </a:br>
            <a:r>
              <a:rPr lang="hu-HU" sz="2000" dirty="0">
                <a:latin typeface="Cambria" panose="02040503050406030204" pitchFamily="18" charset="0"/>
              </a:rPr>
              <a:t>és délebben (Lengyelország</a:t>
            </a:r>
            <a:br>
              <a:rPr lang="hu-HU" sz="2000" dirty="0">
                <a:latin typeface="Cambria" panose="02040503050406030204" pitchFamily="18" charset="0"/>
              </a:rPr>
            </a:br>
            <a:r>
              <a:rPr lang="hu-HU" sz="2000" dirty="0">
                <a:latin typeface="Cambria" panose="02040503050406030204" pitchFamily="18" charset="0"/>
              </a:rPr>
              <a:t> mai területén keresztül</a:t>
            </a:r>
            <a:r>
              <a:rPr lang="hu-HU" sz="2000" dirty="0" smtClean="0">
                <a:latin typeface="Cambria" panose="02040503050406030204" pitchFamily="18" charset="0"/>
              </a:rPr>
              <a:t>)</a:t>
            </a: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60" y="1052736"/>
            <a:ext cx="4677140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8" descr="Rasseleni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4813"/>
            <a:ext cx="4500563" cy="60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16016" y="620687"/>
            <a:ext cx="4248472" cy="58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spcAft>
                <a:spcPts val="1200"/>
              </a:spcAft>
              <a:buFontTx/>
              <a:buNone/>
              <a:defRPr/>
            </a:pPr>
            <a:r>
              <a:rPr lang="hu-HU" sz="2400" b="1" kern="0" dirty="0" smtClean="0">
                <a:latin typeface="Cambria" panose="02040503050406030204" pitchFamily="18" charset="0"/>
              </a:rPr>
              <a:t>II. autochton koncepció:</a:t>
            </a:r>
          </a:p>
          <a:p>
            <a:pPr marL="360000" indent="-247650" eaLnBrk="1" hangingPunct="1">
              <a:lnSpc>
                <a:spcPct val="95000"/>
              </a:lnSpc>
              <a:spcBef>
                <a:spcPct val="10000"/>
              </a:spcBef>
              <a:spcAft>
                <a:spcPts val="600"/>
              </a:spcAft>
              <a:defRPr/>
            </a:pPr>
            <a:r>
              <a:rPr lang="hu-HU" sz="2000" kern="0" dirty="0" smtClean="0">
                <a:latin typeface="Cambria" panose="02040503050406030204" pitchFamily="18" charset="0"/>
              </a:rPr>
              <a:t>az indoeurópai nyelvű</a:t>
            </a:r>
            <a:br>
              <a:rPr lang="hu-HU" sz="2000" kern="0" dirty="0" smtClean="0">
                <a:latin typeface="Cambria" panose="02040503050406030204" pitchFamily="18" charset="0"/>
              </a:rPr>
            </a:br>
            <a:r>
              <a:rPr lang="hu-HU" sz="2000" kern="0" dirty="0" smtClean="0">
                <a:latin typeface="Cambria" panose="02040503050406030204" pitchFamily="18" charset="0"/>
              </a:rPr>
              <a:t>etnikumok </a:t>
            </a:r>
            <a:r>
              <a:rPr lang="hu-HU" sz="2000" kern="0" dirty="0" smtClean="0"/>
              <a:t>vonulásai</a:t>
            </a:r>
            <a:r>
              <a:rPr lang="en-US" sz="2000" kern="0" dirty="0" smtClean="0"/>
              <a:t> </a:t>
            </a:r>
            <a:r>
              <a:rPr lang="hu-HU" sz="2000" kern="0" dirty="0" smtClean="0"/>
              <a:t>egyik</a:t>
            </a:r>
            <a:r>
              <a:rPr lang="en-US" sz="2000" kern="0" dirty="0" smtClean="0"/>
              <a:t> </a:t>
            </a:r>
            <a:r>
              <a:rPr lang="hu-HU" sz="2000" kern="0" dirty="0" smtClean="0"/>
              <a:t>útvonala, Duna mentén </a:t>
            </a:r>
            <a:r>
              <a:rPr lang="hu-HU" sz="2000" kern="0" dirty="0" smtClean="0">
                <a:latin typeface="Cambria" panose="02040503050406030204" pitchFamily="18" charset="0"/>
              </a:rPr>
              <a:t>alakul ki,</a:t>
            </a:r>
          </a:p>
          <a:p>
            <a:pPr marL="360000" indent="-247650" eaLnBrk="1" hangingPunct="1">
              <a:lnSpc>
                <a:spcPct val="95000"/>
              </a:lnSpc>
              <a:spcBef>
                <a:spcPct val="10000"/>
              </a:spcBef>
              <a:spcAft>
                <a:spcPts val="600"/>
              </a:spcAft>
              <a:defRPr/>
            </a:pPr>
            <a:r>
              <a:rPr lang="hu-HU" sz="2000" kern="0" dirty="0" smtClean="0">
                <a:latin typeface="Cambria" panose="02040503050406030204" pitchFamily="18" charset="0"/>
              </a:rPr>
              <a:t>ezek migrációja során Dunáról északra települnek,</a:t>
            </a:r>
          </a:p>
          <a:p>
            <a:pPr marL="360000" indent="-247650"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hu-HU" sz="2000" kern="0" dirty="0" smtClean="0">
                <a:latin typeface="Cambria" panose="02040503050406030204" pitchFamily="18" charset="0"/>
              </a:rPr>
              <a:t>a Nagy népvándorlás korában (2. </a:t>
            </a:r>
            <a:r>
              <a:rPr lang="hu-HU" sz="2000" kern="0" dirty="0" smtClean="0">
                <a:latin typeface="Cambria" panose="02040503050406030204" pitchFamily="18" charset="0"/>
                <a:sym typeface="Symbol" pitchFamily="18" charset="2"/>
              </a:rPr>
              <a:t></a:t>
            </a:r>
            <a:r>
              <a:rPr lang="hu-HU" sz="2000" kern="0" dirty="0" smtClean="0">
                <a:latin typeface="Cambria" panose="02040503050406030204" pitchFamily="18" charset="0"/>
              </a:rPr>
              <a:t> 4./5. sz.) </a:t>
            </a:r>
            <a:r>
              <a:rPr lang="hu-HU" sz="2000" kern="0" dirty="0" smtClean="0">
                <a:latin typeface="Cambria" panose="02040503050406030204" pitchFamily="18" charset="0"/>
                <a:cs typeface="Times New Roman" pitchFamily="18" charset="0"/>
              </a:rPr>
              <a:t>–</a:t>
            </a:r>
            <a:r>
              <a:rPr lang="en-US" sz="2000" kern="0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hu-HU" sz="2000" kern="0" dirty="0" smtClean="0">
                <a:latin typeface="Cambria" panose="02040503050406030204" pitchFamily="18" charset="0"/>
              </a:rPr>
              <a:t>visszatérés a Dunai őshazába.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defRPr/>
            </a:pPr>
            <a:r>
              <a:rPr lang="hu-HU" sz="2400" b="1" kern="0" dirty="0" smtClean="0">
                <a:latin typeface="Cambria" panose="02040503050406030204" pitchFamily="18" charset="0"/>
              </a:rPr>
              <a:t>A szláv etnikum őshazája </a:t>
            </a:r>
          </a:p>
          <a:p>
            <a:pPr marL="360000" indent="-609600" eaLnBrk="1" hangingPunct="1">
              <a:spcAft>
                <a:spcPts val="600"/>
              </a:spcAft>
              <a:buFontTx/>
              <a:buNone/>
              <a:defRPr/>
            </a:pPr>
            <a:r>
              <a:rPr lang="hu-HU" sz="2000" kern="0" dirty="0" smtClean="0"/>
              <a:t>A Duna folyómelléke mint</a:t>
            </a:r>
            <a:br>
              <a:rPr lang="hu-HU" sz="2000" kern="0" dirty="0" smtClean="0"/>
            </a:br>
            <a:r>
              <a:rPr lang="hu-HU" sz="2000" kern="0" dirty="0" smtClean="0"/>
              <a:t>szláv őshaza</a:t>
            </a:r>
          </a:p>
          <a:p>
            <a:pPr marL="360000" indent="-3600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000" kern="0" dirty="0" smtClean="0"/>
              <a:t>határ (Pax Slavia és Bizánc között),</a:t>
            </a:r>
          </a:p>
          <a:p>
            <a:pPr eaLnBrk="1" hangingPunct="1">
              <a:defRPr/>
            </a:pPr>
            <a:r>
              <a:rPr lang="hu-HU" sz="2000" kern="0" dirty="0" smtClean="0"/>
              <a:t>a világmindenség középpontja</a:t>
            </a:r>
          </a:p>
          <a:p>
            <a:pPr marL="360000" indent="-609600" eaLnBrk="1" hangingPunct="1">
              <a:buFontTx/>
              <a:buNone/>
              <a:defRPr/>
            </a:pPr>
            <a:r>
              <a:rPr lang="hu-HU" sz="2000" kern="0" dirty="0" smtClean="0"/>
              <a:t>      </a:t>
            </a:r>
            <a:r>
              <a:rPr lang="en-US" sz="2000" kern="0" dirty="0" smtClean="0">
                <a:cs typeface="Times New Roman" pitchFamily="18" charset="0"/>
              </a:rPr>
              <a:t>=</a:t>
            </a:r>
            <a:r>
              <a:rPr lang="hu-HU" sz="2000" kern="0" dirty="0" smtClean="0">
                <a:cs typeface="Times New Roman" pitchFamily="18" charset="0"/>
              </a:rPr>
              <a:t> saját hely az oikumenében.</a:t>
            </a:r>
            <a:endParaRPr lang="hu-HU" sz="2000" kern="0" dirty="0" smtClean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23312" cy="42292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10000"/>
              </a:spcBef>
              <a:spcAft>
                <a:spcPts val="1200"/>
              </a:spcAft>
              <a:defRPr/>
            </a:pPr>
            <a:r>
              <a:rPr lang="hu-HU" sz="2200" b="1" dirty="0">
                <a:latin typeface="Cambria" panose="02040503050406030204" pitchFamily="18" charset="0"/>
              </a:rPr>
              <a:t>A három (déli, nyugati és keleti) szláv népcsoport</a:t>
            </a:r>
            <a:r>
              <a:rPr lang="en-US" sz="2200" b="1" dirty="0">
                <a:latin typeface="Cambria" panose="02040503050406030204" pitchFamily="18" charset="0"/>
              </a:rPr>
              <a:t> </a:t>
            </a:r>
            <a:r>
              <a:rPr lang="hu-HU" sz="2200" b="1" dirty="0">
                <a:latin typeface="Cambria" panose="02040503050406030204" pitchFamily="18" charset="0"/>
              </a:rPr>
              <a:t>szétválása (9. sz.)</a:t>
            </a:r>
            <a:endParaRPr lang="en-US" sz="2200" b="1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56" y="1277712"/>
            <a:ext cx="5580288" cy="55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0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1846" y="3356992"/>
            <a:ext cx="534030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2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Pax Slavia</a:t>
            </a:r>
            <a:endParaRPr lang="en-US" sz="7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62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288" y="1268413"/>
            <a:ext cx="83534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000" indent="-540000" fontAlgn="base">
              <a:spcBef>
                <a:spcPct val="20000"/>
              </a:spcBef>
              <a:spcAft>
                <a:spcPct val="0"/>
              </a:spcAft>
              <a:buFontTx/>
              <a:buAutoNum type="romanUcPeriod"/>
              <a:defRPr/>
            </a:pPr>
            <a:r>
              <a:rPr lang="hu-HU" sz="2400" b="1" kern="0" dirty="0">
                <a:solidFill>
                  <a:srgbClr val="000000"/>
                </a:solidFill>
              </a:rPr>
              <a:t>Régészeti adatok</a:t>
            </a:r>
          </a:p>
          <a:p>
            <a:pPr marL="539750" lvl="1" indent="-503238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hu-HU" sz="2000" kern="0" dirty="0">
                <a:solidFill>
                  <a:srgbClr val="000000"/>
                </a:solidFill>
              </a:rPr>
              <a:t> A „prágai-kocsáki” (Közép és Kelet Európa)</a:t>
            </a:r>
            <a:br>
              <a:rPr lang="hu-HU" sz="2000" kern="0" dirty="0">
                <a:solidFill>
                  <a:srgbClr val="000000"/>
                </a:solidFill>
              </a:rPr>
            </a:br>
            <a:r>
              <a:rPr lang="hu-HU" sz="2000" kern="0" dirty="0">
                <a:solidFill>
                  <a:srgbClr val="000000"/>
                </a:solidFill>
              </a:rPr>
              <a:t> – a legkorábbi szláv kultúra</a:t>
            </a:r>
          </a:p>
          <a:p>
            <a:pPr marL="893763" lvl="1" indent="-26511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kern="0" baseline="24000" dirty="0">
                <a:solidFill>
                  <a:srgbClr val="000000"/>
                </a:solidFill>
                <a:sym typeface="Symbol" pitchFamily="18" charset="2"/>
              </a:rPr>
              <a:t> </a:t>
            </a:r>
            <a:r>
              <a:rPr lang="hu-HU" sz="2000" kern="0" dirty="0">
                <a:solidFill>
                  <a:srgbClr val="000000"/>
                </a:solidFill>
                <a:sym typeface="Symbol" pitchFamily="18" charset="2"/>
              </a:rPr>
              <a:t> lakóház tűzhellyel a sarokban</a:t>
            </a:r>
          </a:p>
          <a:p>
            <a:pPr marL="893763" lvl="1" indent="-26511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kern="0" baseline="24000" dirty="0">
                <a:solidFill>
                  <a:srgbClr val="000000"/>
                </a:solidFill>
                <a:sym typeface="Symbol" pitchFamily="18" charset="2"/>
              </a:rPr>
              <a:t>  </a:t>
            </a:r>
            <a:r>
              <a:rPr lang="hu-HU" sz="2000" kern="0" dirty="0">
                <a:solidFill>
                  <a:srgbClr val="000000"/>
                </a:solidFill>
                <a:sym typeface="Symbol" pitchFamily="18" charset="2"/>
              </a:rPr>
              <a:t>antropomorf rituális temetkezési korsók</a:t>
            </a:r>
          </a:p>
          <a:p>
            <a:pPr marL="539750" lvl="1" indent="-5397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hu-HU" sz="2000" kern="0" dirty="0">
                <a:solidFill>
                  <a:srgbClr val="000000"/>
                </a:solidFill>
              </a:rPr>
              <a:t> A „hosszú kurgánok kultúrája“</a:t>
            </a:r>
            <a:br>
              <a:rPr lang="hu-HU" sz="2000" kern="0" dirty="0">
                <a:solidFill>
                  <a:srgbClr val="000000"/>
                </a:solidFill>
              </a:rPr>
            </a:br>
            <a:r>
              <a:rPr lang="hu-HU" sz="2000" kern="0" dirty="0">
                <a:solidFill>
                  <a:srgbClr val="000000"/>
                </a:solidFill>
              </a:rPr>
              <a:t>    (5.–6. / 8.–9. sz., Kelet Európa).</a:t>
            </a:r>
          </a:p>
          <a:p>
            <a:pPr marL="1168400" lvl="1" indent="-54451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kern="0" baseline="24000" dirty="0">
                <a:solidFill>
                  <a:srgbClr val="000000"/>
                </a:solidFill>
                <a:sym typeface="Symbol" pitchFamily="18" charset="2"/>
              </a:rPr>
              <a:t>  </a:t>
            </a:r>
            <a:r>
              <a:rPr lang="hu-HU" sz="2000" kern="0" dirty="0">
                <a:solidFill>
                  <a:srgbClr val="000000"/>
                </a:solidFill>
                <a:sym typeface="Symbol" pitchFamily="18" charset="2"/>
              </a:rPr>
              <a:t>a sztyeppei népek hatása</a:t>
            </a:r>
          </a:p>
          <a:p>
            <a:pPr marL="360000" indent="-540000" fontAlgn="base">
              <a:spcBef>
                <a:spcPts val="3000"/>
              </a:spcBef>
              <a:spcAft>
                <a:spcPct val="0"/>
              </a:spcAft>
              <a:buFontTx/>
              <a:buAutoNum type="romanUcPeriod"/>
              <a:defRPr/>
            </a:pPr>
            <a:r>
              <a:rPr lang="hu-HU" sz="2400" b="1" kern="0" dirty="0">
                <a:solidFill>
                  <a:srgbClr val="000000"/>
                </a:solidFill>
              </a:rPr>
              <a:t>Nyelvészeti (nyelvtörténeti) adatok</a:t>
            </a:r>
          </a:p>
          <a:p>
            <a:pPr marL="1163638" lvl="1" indent="-711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kern="0" baseline="24000" dirty="0">
                <a:solidFill>
                  <a:srgbClr val="000000"/>
                </a:solidFill>
                <a:sym typeface="Symbol" pitchFamily="18" charset="2"/>
              </a:rPr>
              <a:t>  </a:t>
            </a:r>
            <a:r>
              <a:rPr lang="hu-HU" sz="2000" kern="0" dirty="0">
                <a:solidFill>
                  <a:srgbClr val="000000"/>
                </a:solidFill>
                <a:sym typeface="Symbol" pitchFamily="18" charset="2"/>
              </a:rPr>
              <a:t>balti-szláv nyelvi közösség</a:t>
            </a:r>
          </a:p>
          <a:p>
            <a:pPr marL="1163638" lvl="1" indent="-711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kern="0" baseline="24000" dirty="0">
                <a:solidFill>
                  <a:srgbClr val="000000"/>
                </a:solidFill>
                <a:sym typeface="Symbol" pitchFamily="18" charset="2"/>
              </a:rPr>
              <a:t>  </a:t>
            </a:r>
            <a:r>
              <a:rPr lang="hu-HU" sz="2000" kern="0" dirty="0">
                <a:solidFill>
                  <a:srgbClr val="000000"/>
                </a:solidFill>
                <a:sym typeface="Symbol" pitchFamily="18" charset="2"/>
              </a:rPr>
              <a:t>szláv kolonizáció és migráció irányai (helynevek </a:t>
            </a:r>
            <a:r>
              <a:rPr lang="hu-HU" sz="2000" kern="0" dirty="0">
                <a:solidFill>
                  <a:srgbClr val="000000"/>
                </a:solidFill>
              </a:rPr>
              <a:t>– toponimák</a:t>
            </a:r>
            <a:r>
              <a:rPr lang="hu-HU" sz="2000" kern="0" dirty="0">
                <a:solidFill>
                  <a:srgbClr val="000000"/>
                </a:solidFill>
                <a:sym typeface="Symbol" pitchFamily="18" charset="2"/>
              </a:rPr>
              <a:t>)</a:t>
            </a:r>
          </a:p>
          <a:p>
            <a:pPr marL="1163638" lvl="1" indent="-711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kern="0" baseline="24000" dirty="0">
                <a:solidFill>
                  <a:srgbClr val="000000"/>
                </a:solidFill>
                <a:sym typeface="Symbol" pitchFamily="18" charset="2"/>
              </a:rPr>
              <a:t>  </a:t>
            </a:r>
            <a:r>
              <a:rPr lang="hu-HU" sz="2000" kern="0" dirty="0">
                <a:solidFill>
                  <a:srgbClr val="000000"/>
                </a:solidFill>
                <a:sym typeface="Symbol" pitchFamily="18" charset="2"/>
              </a:rPr>
              <a:t>három nyelvcsoportra szakadás (11. századig fennáll a közös nyelv)</a:t>
            </a:r>
            <a:endParaRPr lang="en-US" sz="2000" kern="0" dirty="0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10243" name="Picture 4" descr="06 Zhilisch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7650" y="548680"/>
            <a:ext cx="38163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2443" y="116632"/>
            <a:ext cx="866775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A közös </a:t>
            </a:r>
            <a:r>
              <a:rPr lang="hu-HU" sz="4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eredet bizonyítékai</a:t>
            </a:r>
            <a:endParaRPr lang="en-US" sz="4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eaching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1403</TotalTime>
  <Words>575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Algerian</vt:lpstr>
      <vt:lpstr>Arial</vt:lpstr>
      <vt:lpstr>Calibri</vt:lpstr>
      <vt:lpstr>Cambria</vt:lpstr>
      <vt:lpstr>Constantia</vt:lpstr>
      <vt:lpstr>Georgia</vt:lpstr>
      <vt:lpstr>Old English Text MT</vt:lpstr>
      <vt:lpstr>Symbol</vt:lpstr>
      <vt:lpstr>Times New Roman</vt:lpstr>
      <vt:lpstr>Trebuchet MS</vt:lpstr>
      <vt:lpstr>Wingdings</vt:lpstr>
      <vt:lpstr>Wingdings 2</vt:lpstr>
      <vt:lpstr>Flow</vt:lpstr>
      <vt:lpstr>3_Default Design</vt:lpstr>
      <vt:lpstr>4_Default Design</vt:lpstr>
      <vt:lpstr>6_Default Design</vt:lpstr>
      <vt:lpstr>8_Default Design</vt:lpstr>
      <vt:lpstr>2_Teaching</vt:lpstr>
      <vt:lpstr>A szláv kultúrák összefoglaló áttekintése</vt:lpstr>
      <vt:lpstr>A szláv történelmi-kulturális típus</vt:lpstr>
      <vt:lpstr>PowerPoint Presentation</vt:lpstr>
      <vt:lpstr>Kiválás a baltó-szláv etno-lingvisztikai közösségből (i. sz. e. 1. évezred második fele, „a temetkezési urnák mezeinek kultúrája“)</vt:lpstr>
      <vt:lpstr>Az szláv etnikum keletkezése</vt:lpstr>
      <vt:lpstr>PowerPoint Presentation</vt:lpstr>
      <vt:lpstr>A három (déli, nyugati és keleti) szláv népcsoport szétválása (9. sz.)</vt:lpstr>
      <vt:lpstr>PowerPoint Presentation</vt:lpstr>
      <vt:lpstr>PowerPoint Presentation</vt:lpstr>
      <vt:lpstr>PowerPoint Presentation</vt:lpstr>
      <vt:lpstr>A szláv etnikum történelmi „megjelenése”</vt:lpstr>
      <vt:lpstr>A szlávok „európaivá válásának” feltételei (7.-8. századtól)</vt:lpstr>
      <vt:lpstr>Az első szláv államok keletkezése</vt:lpstr>
      <vt:lpstr>Dél Európában, a Balkánon:  Az első Bolgár cárság</vt:lpstr>
      <vt:lpstr>Közép Európában</vt:lpstr>
      <vt:lpstr>A kelet-európai síkságon</vt:lpstr>
      <vt:lpstr>Szt. Cirill és Metód tevékenysége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szláv kultúrák</dc:title>
  <dc:creator>Denise</dc:creator>
  <cp:lastModifiedBy>Denise Szokolov</cp:lastModifiedBy>
  <cp:revision>33</cp:revision>
  <dcterms:created xsi:type="dcterms:W3CDTF">2015-08-13T10:17:50Z</dcterms:created>
  <dcterms:modified xsi:type="dcterms:W3CDTF">2019-09-11T09:50:24Z</dcterms:modified>
</cp:coreProperties>
</file>